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9" r:id="rId2"/>
    <p:sldId id="376" r:id="rId3"/>
    <p:sldId id="358" r:id="rId4"/>
    <p:sldId id="360" r:id="rId5"/>
    <p:sldId id="361" r:id="rId6"/>
    <p:sldId id="362" r:id="rId7"/>
    <p:sldId id="365" r:id="rId8"/>
    <p:sldId id="363" r:id="rId9"/>
    <p:sldId id="366" r:id="rId10"/>
    <p:sldId id="367" r:id="rId11"/>
    <p:sldId id="368" r:id="rId12"/>
    <p:sldId id="369" r:id="rId13"/>
    <p:sldId id="371" r:id="rId14"/>
    <p:sldId id="372" r:id="rId15"/>
    <p:sldId id="266" r:id="rId16"/>
    <p:sldId id="373" r:id="rId17"/>
    <p:sldId id="374" r:id="rId18"/>
    <p:sldId id="375" r:id="rId19"/>
    <p:sldId id="357" r:id="rId20"/>
    <p:sldId id="354" r:id="rId21"/>
    <p:sldId id="34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CCFF"/>
    <a:srgbClr val="CCFFCC"/>
    <a:srgbClr val="FF5050"/>
    <a:srgbClr val="000066"/>
    <a:srgbClr val="0000CC"/>
    <a:srgbClr val="3333FF"/>
    <a:srgbClr val="FF00FF"/>
    <a:srgbClr val="6699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093" autoAdjust="0"/>
    <p:restoredTop sz="9466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0FF5D-BE77-4CE9-9BE3-161ABAAAAA2D}" type="datetimeFigureOut">
              <a:rPr lang="it-IT" smtClean="0"/>
              <a:pPr/>
              <a:t>07/04/2017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4C4DA-67C7-4149-B3EC-28924F3261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6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10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12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13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14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3AB68-057D-45FB-87A3-2AA657A57DD0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C3D22-A96A-4647-AAAB-F0C7F38843EA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F9B-5548-4C4B-8E91-E907415AB145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B9B2-5C6A-4D37-A099-CC14D9E58E02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C4C-CBD4-4BB9-8453-D605B91037A3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C117-BAE8-4507-8E9F-6B60DDA2870E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E006-0FD6-4D0F-AC21-8AF72FF2ED1E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228F-1E2D-42FB-95C3-8DBD0D7B5608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561C-17AC-4609-9039-D5C73579DC52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0993-0627-459E-8C5F-54BDB746995A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3D5D-C58E-4B74-B42E-D415F972E10E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66B5-C8CB-4B5B-83CD-2C8A1A3738B2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9597-B355-4034-85DA-E510DAB706D9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5B40-DAD0-4860-828D-947236281D22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6EEA-2A0C-4B12-AFDC-A508AB288DB4}" type="datetime1">
              <a:rPr lang="it-IT" smtClean="0"/>
              <a:pPr/>
              <a:t>07/04/2017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7BE2-7DD9-4099-815D-26092332329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google.it/url?sa=i&amp;rct=j&amp;q=&amp;esrc=s&amp;source=images&amp;cd=&amp;cad=rja&amp;uact=8&amp;ved=0CAcQjRxqFQoTCJLkp4eUzsgCFchvFAodB0sMpQ&amp;url=http://www.f-i-ts.de/blog/tag/karriereplattformen/&amp;psig=AFQjCNFgouzbJAnQNDad2eqLgwCymwv_Ng&amp;ust=1445331088587259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http://www.google.it/url?sa=i&amp;rct=j&amp;q=&amp;esrc=s&amp;source=images&amp;cd=&amp;cad=rja&amp;uact=8&amp;ved=0CAcQjRxqFQoTCIqetaqazsgCFYjHFAod2kUCCg&amp;url=http://www.lrpsicologia.it/doc-in-adolescenza/&amp;psig=AFQjCNHSNbU0QInAfNMoMP9M96JSZri9Vw&amp;ust=144533264507268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it/url?sa=i&amp;rct=j&amp;q=&amp;esrc=s&amp;source=images&amp;cd=&amp;cad=rja&amp;uact=8&amp;ved=0CAcQjRxqFQoTCKOo6NenzsgCFUtdFAodgIUJZg&amp;url=http://www.icmonteurano.it/public/wordpress/verita-o-maschera-la-modernita-di-pirandello/&amp;bvm=bv.105454873,d.d24&amp;psig=AFQjCNHGiSb0KxFkcLjpvk98VhL2i7F0qQ&amp;ust=1445336362668484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it/url?sa=i&amp;rct=j&amp;q=&amp;esrc=s&amp;source=images&amp;cd=&amp;cad=rja&amp;uact=8&amp;ved=0CAcQjRxqFQoTCLWAraO1zsgCFUs7GgodrRoKnQ&amp;url=http://corsodireligione.it/etica/eticsex_7.htm&amp;bvm=bv.105454873,d.bGQ&amp;psig=AFQjCNHa8zWeZEQ-4DJOplB7lhg1Ue2Qwg&amp;ust=144533998307269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1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285728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20" name="Picture 10" descr="aa3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14422"/>
            <a:ext cx="334803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asellaDiTesto 20"/>
          <p:cNvSpPr txBox="1"/>
          <p:nvPr/>
        </p:nvSpPr>
        <p:spPr>
          <a:xfrm>
            <a:off x="214282" y="4143380"/>
            <a:ext cx="5500726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Cambria" pitchFamily="18" charset="0"/>
              </a:rPr>
              <a:t>SEMINARI:</a:t>
            </a:r>
          </a:p>
          <a:p>
            <a:pPr>
              <a:lnSpc>
                <a:spcPct val="150000"/>
              </a:lnSpc>
              <a:defRPr/>
            </a:pPr>
            <a:r>
              <a:rPr lang="it-IT" b="1" i="1" dirty="0" smtClean="0">
                <a:solidFill>
                  <a:schemeClr val="tx1"/>
                </a:solidFill>
                <a:latin typeface="Cambria" pitchFamily="18" charset="0"/>
              </a:rPr>
              <a:t>1. ADOLESCENZA E COMPORTAMENTO DEVIANTE;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i="1" dirty="0" smtClean="0">
                <a:solidFill>
                  <a:schemeClr val="tx1"/>
                </a:solidFill>
                <a:latin typeface="Cambria" pitchFamily="18" charset="0"/>
              </a:rPr>
              <a:t>2. COMUNICAZIONE EFFICACE: LA COMPETENZA EMOTIVA E LA GESTIONE DELLA CLASSE.</a:t>
            </a:r>
          </a:p>
          <a:p>
            <a:pPr>
              <a:defRPr/>
            </a:pPr>
            <a:r>
              <a:rPr lang="it-IT" b="1" i="1" dirty="0" smtClean="0">
                <a:solidFill>
                  <a:schemeClr val="tx1"/>
                </a:solidFill>
                <a:latin typeface="Cambria" pitchFamily="18" charset="0"/>
              </a:rPr>
              <a:t>3. STRATEGIE </a:t>
            </a:r>
            <a:r>
              <a:rPr lang="it-IT" b="1" i="1" dirty="0" err="1" smtClean="0">
                <a:solidFill>
                  <a:schemeClr val="tx1"/>
                </a:solidFill>
                <a:latin typeface="Cambria" pitchFamily="18" charset="0"/>
              </a:rPr>
              <a:t>D’INTERVENTO</a:t>
            </a:r>
            <a:r>
              <a:rPr lang="it-IT" b="1" i="1" dirty="0" smtClean="0">
                <a:solidFill>
                  <a:schemeClr val="tx1"/>
                </a:solidFill>
                <a:latin typeface="Cambria" pitchFamily="18" charset="0"/>
              </a:rPr>
              <a:t> A SCUOLA: SIMULAZIONE PROCEDURA ANTIBULLISMO.</a:t>
            </a:r>
            <a:endParaRPr lang="it-IT" sz="18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19681816">
            <a:off x="5072318" y="3438237"/>
            <a:ext cx="416488" cy="39010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12 h 21600"/>
              <a:gd name="T14" fmla="*/ 20575 w 21600"/>
              <a:gd name="T15" fmla="*/ 134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482" y="0"/>
                </a:moveTo>
                <a:lnTo>
                  <a:pt x="17482" y="8112"/>
                </a:lnTo>
                <a:lnTo>
                  <a:pt x="3375" y="8112"/>
                </a:lnTo>
                <a:lnTo>
                  <a:pt x="3375" y="13488"/>
                </a:lnTo>
                <a:lnTo>
                  <a:pt x="17482" y="13488"/>
                </a:lnTo>
                <a:lnTo>
                  <a:pt x="17482" y="21600"/>
                </a:lnTo>
                <a:lnTo>
                  <a:pt x="21600" y="10800"/>
                </a:lnTo>
                <a:lnTo>
                  <a:pt x="17482" y="0"/>
                </a:lnTo>
                <a:close/>
              </a:path>
              <a:path w="21600" h="21600">
                <a:moveTo>
                  <a:pt x="1350" y="8112"/>
                </a:moveTo>
                <a:lnTo>
                  <a:pt x="1350" y="13488"/>
                </a:lnTo>
                <a:lnTo>
                  <a:pt x="2700" y="13488"/>
                </a:lnTo>
                <a:lnTo>
                  <a:pt x="2700" y="8112"/>
                </a:lnTo>
                <a:lnTo>
                  <a:pt x="1350" y="8112"/>
                </a:lnTo>
                <a:close/>
              </a:path>
              <a:path w="21600" h="21600">
                <a:moveTo>
                  <a:pt x="0" y="8112"/>
                </a:moveTo>
                <a:lnTo>
                  <a:pt x="0" y="13488"/>
                </a:lnTo>
                <a:lnTo>
                  <a:pt x="675" y="13488"/>
                </a:lnTo>
                <a:lnTo>
                  <a:pt x="675" y="8112"/>
                </a:lnTo>
                <a:lnTo>
                  <a:pt x="0" y="8112"/>
                </a:lnTo>
                <a:close/>
              </a:path>
            </a:pathLst>
          </a:custGeom>
          <a:solidFill>
            <a:srgbClr val="FFFFCC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286148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6"/>
          <p:cNvSpPr>
            <a:spLocks noChangeArrowheads="1"/>
          </p:cNvSpPr>
          <p:nvPr/>
        </p:nvSpPr>
        <p:spPr bwMode="auto">
          <a:xfrm rot="1791804">
            <a:off x="5569938" y="4731420"/>
            <a:ext cx="439740" cy="39010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12 h 21600"/>
              <a:gd name="T14" fmla="*/ 20575 w 21600"/>
              <a:gd name="T15" fmla="*/ 134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482" y="0"/>
                </a:moveTo>
                <a:lnTo>
                  <a:pt x="17482" y="8112"/>
                </a:lnTo>
                <a:lnTo>
                  <a:pt x="3375" y="8112"/>
                </a:lnTo>
                <a:lnTo>
                  <a:pt x="3375" y="13488"/>
                </a:lnTo>
                <a:lnTo>
                  <a:pt x="17482" y="13488"/>
                </a:lnTo>
                <a:lnTo>
                  <a:pt x="17482" y="21600"/>
                </a:lnTo>
                <a:lnTo>
                  <a:pt x="21600" y="10800"/>
                </a:lnTo>
                <a:lnTo>
                  <a:pt x="17482" y="0"/>
                </a:lnTo>
                <a:close/>
              </a:path>
              <a:path w="21600" h="21600">
                <a:moveTo>
                  <a:pt x="1350" y="8112"/>
                </a:moveTo>
                <a:lnTo>
                  <a:pt x="1350" y="13488"/>
                </a:lnTo>
                <a:lnTo>
                  <a:pt x="2700" y="13488"/>
                </a:lnTo>
                <a:lnTo>
                  <a:pt x="2700" y="8112"/>
                </a:lnTo>
                <a:lnTo>
                  <a:pt x="1350" y="8112"/>
                </a:lnTo>
                <a:close/>
              </a:path>
              <a:path w="21600" h="21600">
                <a:moveTo>
                  <a:pt x="0" y="8112"/>
                </a:moveTo>
                <a:lnTo>
                  <a:pt x="0" y="13488"/>
                </a:lnTo>
                <a:lnTo>
                  <a:pt x="675" y="13488"/>
                </a:lnTo>
                <a:lnTo>
                  <a:pt x="675" y="8112"/>
                </a:lnTo>
                <a:lnTo>
                  <a:pt x="0" y="8112"/>
                </a:lnTo>
                <a:close/>
              </a:path>
            </a:pathLst>
          </a:custGeom>
          <a:solidFill>
            <a:srgbClr val="FFFFCC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000760" y="5072074"/>
            <a:ext cx="2986078" cy="138499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altLang="it-IT" sz="1400" b="1" dirty="0" smtClean="0">
                <a:latin typeface="Calibri" pitchFamily="34" charset="0"/>
              </a:rPr>
              <a:t>RELATORI: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altLang="it-IT" sz="1400" b="1" dirty="0" smtClean="0">
                <a:latin typeface="Calibri" pitchFamily="34" charset="0"/>
              </a:rPr>
              <a:t>CONCETTA ASTORINO </a:t>
            </a:r>
            <a:r>
              <a:rPr lang="it-IT" altLang="it-IT" sz="1400" dirty="0" smtClean="0">
                <a:latin typeface="Calibri" pitchFamily="34" charset="0"/>
              </a:rPr>
              <a:t>– Psicologa e psicoterapeuta strategica;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altLang="it-IT" sz="1400" b="1" dirty="0" smtClean="0">
                <a:latin typeface="Calibri" pitchFamily="34" charset="0"/>
              </a:rPr>
              <a:t>ANDREA </a:t>
            </a:r>
            <a:r>
              <a:rPr lang="it-IT" altLang="it-IT" sz="1400" b="1" dirty="0">
                <a:latin typeface="Calibri" pitchFamily="34" charset="0"/>
              </a:rPr>
              <a:t>BARBUTO </a:t>
            </a:r>
            <a:r>
              <a:rPr lang="it-IT" altLang="it-IT" sz="1400" dirty="0">
                <a:latin typeface="Calibri" pitchFamily="34" charset="0"/>
              </a:rPr>
              <a:t>– Sociologo </a:t>
            </a:r>
            <a:r>
              <a:rPr lang="it-IT" altLang="it-IT" sz="1400" dirty="0" smtClean="0">
                <a:latin typeface="Calibri" pitchFamily="34" charset="0"/>
              </a:rPr>
              <a:t>della devianza e giudice onorario t.m.</a:t>
            </a:r>
            <a:endParaRPr lang="it-IT" altLang="it-IT" sz="1800" dirty="0">
              <a:latin typeface="Calibri" pitchFamily="34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10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5: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85720" y="2071678"/>
            <a:ext cx="3929090" cy="3924310"/>
            <a:chOff x="144016" y="500506"/>
            <a:chExt cx="8820472" cy="6153319"/>
          </a:xfrm>
        </p:grpSpPr>
        <p:pic>
          <p:nvPicPr>
            <p:cNvPr id="11" name="Picture 5" descr="http://academics.wellesley.edu/Chemistry/Chem102/mental/net4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6" y="500506"/>
              <a:ext cx="8820472" cy="59528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323527" y="6011996"/>
              <a:ext cx="1965097" cy="52168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neonato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555777" y="6011996"/>
              <a:ext cx="1782707" cy="52168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3mesi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078160" y="6084003"/>
              <a:ext cx="1744064" cy="52168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2 anni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634438" y="6074712"/>
              <a:ext cx="2162872" cy="57911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15 mesi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Immagine 19" descr="isoli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1142984"/>
            <a:ext cx="221457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Gruppo 20"/>
          <p:cNvGrpSpPr/>
          <p:nvPr/>
        </p:nvGrpSpPr>
        <p:grpSpPr>
          <a:xfrm>
            <a:off x="4786314" y="3714752"/>
            <a:ext cx="4107307" cy="2571768"/>
            <a:chOff x="142844" y="3129568"/>
            <a:chExt cx="8822216" cy="2718037"/>
          </a:xfrm>
        </p:grpSpPr>
        <p:pic>
          <p:nvPicPr>
            <p:cNvPr id="22" name="Picture 2" descr="http://bp2.blogger.com/_2JurdnQ0PHk/R1gl69-lYHI/AAAAAAAAAyM/fyyZsgyb5Mc/s400/reti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2844" y="3129568"/>
              <a:ext cx="4142987" cy="27051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Picture 4" descr="http://us.123rf.com/400wm/400/400/piotras1011/piotras10110905/piotras1011090500006/4796011-rete-da-pesca-a-secc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46165" y="3129568"/>
              <a:ext cx="4218895" cy="27180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571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400" dirty="0" smtClean="0">
                <a:latin typeface="Cambria" pitchFamily="18" charset="0"/>
              </a:rPr>
              <a:t>Durante la crescita, gli stimoli esterni, fanno maturare  le </a:t>
            </a:r>
            <a:r>
              <a:rPr lang="it-IT" sz="1400" dirty="0">
                <a:latin typeface="Cambria" pitchFamily="18" charset="0"/>
              </a:rPr>
              <a:t>cellule cerebrali </a:t>
            </a:r>
            <a:r>
              <a:rPr lang="it-IT" sz="1400" dirty="0" smtClean="0">
                <a:latin typeface="Cambria" pitchFamily="18" charset="0"/>
              </a:rPr>
              <a:t>e </a:t>
            </a:r>
            <a:r>
              <a:rPr lang="it-IT" sz="1400" dirty="0">
                <a:latin typeface="Cambria" pitchFamily="18" charset="0"/>
              </a:rPr>
              <a:t>le relazioni tra esse si </a:t>
            </a:r>
            <a:r>
              <a:rPr lang="it-IT" sz="1400" dirty="0" smtClean="0">
                <a:latin typeface="Cambria" pitchFamily="18" charset="0"/>
              </a:rPr>
              <a:t>consolidano.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857752" y="3143248"/>
            <a:ext cx="3857651" cy="52322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Cambria" pitchFamily="18" charset="0"/>
              </a:rPr>
              <a:t>La persona sviluppa sempre di più la sua personalità </a:t>
            </a:r>
            <a:r>
              <a:rPr lang="it-IT" sz="1400" dirty="0" smtClean="0">
                <a:latin typeface="Cambria" pitchFamily="18" charset="0"/>
              </a:rPr>
              <a:t>e </a:t>
            </a:r>
            <a:r>
              <a:rPr lang="it-IT" sz="1400" dirty="0">
                <a:latin typeface="Cambria" pitchFamily="18" charset="0"/>
              </a:rPr>
              <a:t>il suo funzionamento </a:t>
            </a:r>
            <a:r>
              <a:rPr lang="it-IT" sz="1400" dirty="0" smtClean="0">
                <a:latin typeface="Cambria" pitchFamily="18" charset="0"/>
              </a:rPr>
              <a:t>mentale.</a:t>
            </a:r>
            <a:endParaRPr lang="it-IT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11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6: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472" y="1214422"/>
            <a:ext cx="7929618" cy="338554"/>
          </a:xfrm>
          <a:prstGeom prst="rect">
            <a:avLst/>
          </a:prstGeom>
          <a:solidFill>
            <a:srgbClr val="FF000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Cambria" pitchFamily="18" charset="0"/>
              </a:rPr>
              <a:t>Durante l’adolescenza avviene un  </a:t>
            </a:r>
            <a:r>
              <a:rPr lang="it-IT" sz="1600" b="1" i="1" dirty="0" smtClean="0">
                <a:latin typeface="Cambria" pitchFamily="18" charset="0"/>
              </a:rPr>
              <a:t>reset neuronale</a:t>
            </a:r>
            <a:r>
              <a:rPr lang="it-IT" sz="16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it-IT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" name="Picture 2" descr="http://1.bp.blogspot.com/_va_RDQhQ7A8/TH-6ELU3qRI/AAAAAAAAAKk/bxzmEa3Wsgc/s1600/nerve+proliferation+prun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714488"/>
            <a:ext cx="4572032" cy="4214842"/>
          </a:xfrm>
          <a:prstGeom prst="roundRect">
            <a:avLst>
              <a:gd name="adj" fmla="val 4167"/>
            </a:avLst>
          </a:prstGeom>
          <a:solidFill>
            <a:srgbClr val="FFFFCC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o 19"/>
          <p:cNvGrpSpPr/>
          <p:nvPr/>
        </p:nvGrpSpPr>
        <p:grpSpPr>
          <a:xfrm>
            <a:off x="285720" y="1714488"/>
            <a:ext cx="4074683" cy="4318770"/>
            <a:chOff x="251520" y="1340768"/>
            <a:chExt cx="5068927" cy="4104456"/>
          </a:xfrm>
        </p:grpSpPr>
        <p:pic>
          <p:nvPicPr>
            <p:cNvPr id="21" name="Picture 2" descr="http://image.slidesharecdn.com/adolescentbraindevelopmentanditseffects-090813100621-phpapp02/95/adolescent-brain-development-and-its-effects-10-728.jpg?cb=127910744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82" t="25460" r="39558" b="19897"/>
            <a:stretch/>
          </p:blipFill>
          <p:spPr bwMode="auto">
            <a:xfrm>
              <a:off x="251520" y="1340768"/>
              <a:ext cx="5065547" cy="36004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539552" y="5075892"/>
              <a:ext cx="1244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Alla nascita</a:t>
              </a:r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400169" y="5075892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 7 anni</a:t>
              </a: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995936" y="5075892"/>
              <a:ext cx="1324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 15 anni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12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7: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9" name="Picture 2" descr="http://dlcresources.files.wordpress.com/2012/10/before-after-pruning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6"/>
          <a:stretch/>
        </p:blipFill>
        <p:spPr bwMode="auto">
          <a:xfrm>
            <a:off x="642910" y="1643050"/>
            <a:ext cx="8001056" cy="4071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500034" y="5715016"/>
            <a:ext cx="8358246" cy="707886"/>
          </a:xfrm>
          <a:prstGeom prst="rect">
            <a:avLst/>
          </a:prstGeom>
          <a:solidFill>
            <a:srgbClr val="FF0000"/>
          </a:solidFill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sz="2000" kern="800" dirty="0">
                <a:latin typeface="Cambria" pitchFamily="18" charset="0"/>
              </a:rPr>
              <a:t>In adolescenza la maggior parte delle «potature» avviene nei lobi </a:t>
            </a:r>
            <a:r>
              <a:rPr lang="it-IT" sz="2000" kern="800" dirty="0" smtClean="0">
                <a:latin typeface="Cambria" pitchFamily="18" charset="0"/>
              </a:rPr>
              <a:t>frontali. Gli </a:t>
            </a:r>
            <a:r>
              <a:rPr lang="it-IT" sz="2000" kern="800" dirty="0">
                <a:latin typeface="Cambria" pitchFamily="18" charset="0"/>
              </a:rPr>
              <a:t>adolescenti perdono </a:t>
            </a:r>
            <a:r>
              <a:rPr lang="it-IT" sz="2000" kern="800" dirty="0" smtClean="0">
                <a:latin typeface="Cambria" pitchFamily="18" charset="0"/>
              </a:rPr>
              <a:t>circa </a:t>
            </a:r>
            <a:r>
              <a:rPr lang="it-IT" sz="2000" kern="800" dirty="0">
                <a:latin typeface="Cambria" pitchFamily="18" charset="0"/>
              </a:rPr>
              <a:t>il 3% della materia grigia nei lobi frontali</a:t>
            </a:r>
            <a:endParaRPr lang="it-IT" sz="2000" dirty="0">
              <a:latin typeface="Cambria" pitchFamily="18" charset="0"/>
            </a:endParaRPr>
          </a:p>
        </p:txBody>
      </p:sp>
      <p:pic>
        <p:nvPicPr>
          <p:cNvPr id="18" name="Picture 2" descr="http://womenoutandabout.net/wp-content/uploads/2015/07/pruning-1-300x1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643050"/>
            <a:ext cx="2040207" cy="15001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13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8: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Picture 2" descr="C:\Users\Utente\Desktop\safety nets\SISTEMA LIMBI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714620"/>
            <a:ext cx="4000528" cy="3349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allout con freccia in giù 12"/>
          <p:cNvSpPr/>
          <p:nvPr/>
        </p:nvSpPr>
        <p:spPr>
          <a:xfrm>
            <a:off x="285720" y="1428736"/>
            <a:ext cx="3714776" cy="128588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MESENCEFALO</a:t>
            </a:r>
            <a:r>
              <a:rPr lang="it-IT" dirty="0" smtClean="0"/>
              <a:t> = SEDE DEL DRIVE.</a:t>
            </a:r>
            <a:endParaRPr lang="it-IT" dirty="0"/>
          </a:p>
        </p:txBody>
      </p:sp>
      <p:sp>
        <p:nvSpPr>
          <p:cNvPr id="14" name="Callout con freccia in giù 13"/>
          <p:cNvSpPr/>
          <p:nvPr/>
        </p:nvSpPr>
        <p:spPr>
          <a:xfrm>
            <a:off x="4786314" y="1428736"/>
            <a:ext cx="3714776" cy="128588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CORTECCIA PREFRONTALE </a:t>
            </a:r>
            <a:r>
              <a:rPr lang="it-IT" dirty="0" smtClean="0"/>
              <a:t>= </a:t>
            </a:r>
          </a:p>
          <a:p>
            <a:pPr algn="ctr"/>
            <a:r>
              <a:rPr lang="it-IT" dirty="0" smtClean="0"/>
              <a:t>SEDE DEL CONTROLLER.</a:t>
            </a:r>
            <a:endParaRPr lang="it-IT" dirty="0"/>
          </a:p>
        </p:txBody>
      </p:sp>
      <p:pic>
        <p:nvPicPr>
          <p:cNvPr id="21" name="Picture 7" descr="C:\Users\Utente\Desktop\safety nets\slide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714620"/>
            <a:ext cx="357190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14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9: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57224" y="1357298"/>
            <a:ext cx="2214578" cy="612934"/>
          </a:xfrm>
          <a:prstGeom prst="downArrowCallout">
            <a:avLst>
              <a:gd name="adj1" fmla="val 12568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2000" dirty="0" smtClean="0"/>
              <a:t>PREFRONTALE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85786" y="2143116"/>
            <a:ext cx="2286016" cy="2687479"/>
          </a:xfrm>
          <a:prstGeom prst="downArrowCallout">
            <a:avLst>
              <a:gd name="adj1" fmla="val 10000"/>
              <a:gd name="adj2" fmla="val 25000"/>
              <a:gd name="adj3" fmla="val 25000"/>
              <a:gd name="adj4" fmla="val 6497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it-IT" sz="1600" dirty="0" smtClean="0">
                <a:latin typeface="Cambria" pitchFamily="18" charset="0"/>
              </a:rPr>
              <a:t>CONTROLLER VOLONTARIO DEL COMPORTAMENTO.</a:t>
            </a:r>
          </a:p>
          <a:p>
            <a:endParaRPr lang="it-IT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latin typeface="Cambria" pitchFamily="18" charset="0"/>
              </a:rPr>
              <a:t> </a:t>
            </a:r>
            <a:r>
              <a:rPr lang="it-IT" sz="1400" dirty="0" smtClean="0">
                <a:latin typeface="Cambria" pitchFamily="18" charset="0"/>
              </a:rPr>
              <a:t>CONTROLLO;</a:t>
            </a:r>
          </a:p>
          <a:p>
            <a:pPr>
              <a:buFont typeface="Wingdings" pitchFamily="2" charset="2"/>
              <a:buChar char="q"/>
            </a:pPr>
            <a:r>
              <a:rPr lang="it-IT" sz="1400" dirty="0" smtClean="0">
                <a:latin typeface="Cambria" pitchFamily="18" charset="0"/>
              </a:rPr>
              <a:t>PROBLEM ANALISYS;</a:t>
            </a:r>
          </a:p>
          <a:p>
            <a:pPr>
              <a:buFont typeface="Wingdings" pitchFamily="2" charset="2"/>
              <a:buChar char="q"/>
            </a:pPr>
            <a:r>
              <a:rPr lang="it-IT" sz="1400" dirty="0" smtClean="0">
                <a:latin typeface="Cambria" pitchFamily="18" charset="0"/>
              </a:rPr>
              <a:t>COPING</a:t>
            </a:r>
          </a:p>
        </p:txBody>
      </p:sp>
      <p:sp>
        <p:nvSpPr>
          <p:cNvPr id="20" name="CasellaDiTesto 19"/>
          <p:cNvSpPr txBox="1"/>
          <p:nvPr/>
        </p:nvSpPr>
        <p:spPr>
          <a:xfrm rot="20740063">
            <a:off x="928662" y="4929198"/>
            <a:ext cx="2214578" cy="612934"/>
          </a:xfrm>
          <a:prstGeom prst="downArrowCallout">
            <a:avLst>
              <a:gd name="adj1" fmla="val 12568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2000" dirty="0" smtClean="0"/>
              <a:t>DEFICIT</a:t>
            </a:r>
            <a:endParaRPr lang="it-IT" sz="2000" dirty="0"/>
          </a:p>
        </p:txBody>
      </p:sp>
      <p:pic>
        <p:nvPicPr>
          <p:cNvPr id="22" name="Picture 6" descr="C:\Users\Utente\Desktop\safety nets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500174"/>
            <a:ext cx="350046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asellaDiTesto 22"/>
          <p:cNvSpPr txBox="1"/>
          <p:nvPr/>
        </p:nvSpPr>
        <p:spPr>
          <a:xfrm>
            <a:off x="6357950" y="1428736"/>
            <a:ext cx="2214578" cy="612934"/>
          </a:xfrm>
          <a:prstGeom prst="downArrowCallout">
            <a:avLst>
              <a:gd name="adj1" fmla="val 12568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2000" dirty="0" smtClean="0"/>
              <a:t>SISTEMA LIMBICO</a:t>
            </a:r>
            <a:endParaRPr lang="it-IT" sz="2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429388" y="2357430"/>
            <a:ext cx="2286016" cy="1933099"/>
          </a:xfrm>
          <a:prstGeom prst="downArrowCallout">
            <a:avLst>
              <a:gd name="adj1" fmla="val 10000"/>
              <a:gd name="adj2" fmla="val 25000"/>
              <a:gd name="adj3" fmla="val 25000"/>
              <a:gd name="adj4" fmla="val 6497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it-IT" sz="1600" dirty="0" smtClean="0">
                <a:latin typeface="Cambria" pitchFamily="18" charset="0"/>
              </a:rPr>
              <a:t>DRIVER EMOTIVO.</a:t>
            </a:r>
          </a:p>
          <a:p>
            <a:endParaRPr lang="it-IT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latin typeface="Cambria" pitchFamily="18" charset="0"/>
              </a:rPr>
              <a:t> </a:t>
            </a:r>
            <a:r>
              <a:rPr lang="it-IT" sz="1400" dirty="0" smtClean="0">
                <a:latin typeface="Cambria" pitchFamily="18" charset="0"/>
              </a:rPr>
              <a:t>GRATIFICAZIONE;</a:t>
            </a:r>
          </a:p>
          <a:p>
            <a:pPr>
              <a:buFont typeface="Wingdings" pitchFamily="2" charset="2"/>
              <a:buChar char="q"/>
            </a:pPr>
            <a:r>
              <a:rPr lang="it-IT" sz="1400" dirty="0" smtClean="0">
                <a:latin typeface="Cambria" pitchFamily="18" charset="0"/>
              </a:rPr>
              <a:t>IMPULSIVITA’;</a:t>
            </a:r>
          </a:p>
          <a:p>
            <a:pPr>
              <a:buFont typeface="Wingdings" pitchFamily="2" charset="2"/>
              <a:buChar char="q"/>
            </a:pPr>
            <a:r>
              <a:rPr lang="it-IT" sz="1400" dirty="0" smtClean="0">
                <a:latin typeface="Cambria" pitchFamily="18" charset="0"/>
              </a:rPr>
              <a:t>AGGRESSIVITA’</a:t>
            </a:r>
          </a:p>
        </p:txBody>
      </p:sp>
      <p:sp>
        <p:nvSpPr>
          <p:cNvPr id="25" name="CasellaDiTesto 24"/>
          <p:cNvSpPr txBox="1"/>
          <p:nvPr/>
        </p:nvSpPr>
        <p:spPr>
          <a:xfrm rot="831750">
            <a:off x="6613440" y="4685504"/>
            <a:ext cx="2214578" cy="612934"/>
          </a:xfrm>
          <a:prstGeom prst="downArrowCallout">
            <a:avLst>
              <a:gd name="adj1" fmla="val 12568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2000" dirty="0" smtClean="0"/>
              <a:t>IPERATTIVITA’</a:t>
            </a:r>
            <a:endParaRPr lang="it-IT"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285984" y="5643578"/>
            <a:ext cx="464347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n>
                  <a:solidFill>
                    <a:schemeClr val="tx2"/>
                  </a:solidFill>
                </a:ln>
              </a:rPr>
              <a:t>COMPORTAMENTO PATOLOGICO</a:t>
            </a:r>
            <a:endParaRPr lang="it-IT" sz="2000" dirty="0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2763"/>
          <a:stretch/>
        </p:blipFill>
        <p:spPr bwMode="auto">
          <a:xfrm>
            <a:off x="1428728" y="2143116"/>
            <a:ext cx="6317704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214414" y="1285860"/>
            <a:ext cx="663743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La zona del Cervello detta </a:t>
            </a:r>
            <a:r>
              <a:rPr lang="it-IT" sz="2400" b="1" dirty="0" smtClean="0"/>
              <a:t>“controller” </a:t>
            </a:r>
            <a:r>
              <a:rPr lang="it-IT" sz="2400" dirty="0" smtClean="0"/>
              <a:t>è l’ultima a raggiungere una completa maturazione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9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10: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9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11: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2" descr="http://www.f-i-ts.de/blog/wp-content/uploads/2014/12/FI-TS-_XING_vs_LinkedIn-1024x74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14488"/>
            <a:ext cx="6196032" cy="4641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 rot="16200000">
            <a:off x="-334126" y="3563434"/>
            <a:ext cx="2808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DRIVE</a:t>
            </a:r>
            <a:endParaRPr lang="it-IT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5400000">
            <a:off x="6678458" y="3537120"/>
            <a:ext cx="3168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CONTROLLER</a:t>
            </a:r>
            <a:endParaRPr lang="it-IT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4282" y="1214422"/>
            <a:ext cx="8643966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it-IT" sz="2400" b="1" dirty="0" smtClean="0">
                <a:latin typeface="Cambria" pitchFamily="18" charset="0"/>
              </a:rPr>
              <a:t>Nell’adolescenza c’è un forte squilibrio tra …</a:t>
            </a:r>
            <a:endParaRPr lang="it-IT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9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11: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784976" cy="285752"/>
          </a:xfrm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ambria" pitchFamily="18" charset="0"/>
              </a:rPr>
              <a:t>QUESTA NUOVA PLASTICITÀ NEURONALE DÀ VITA A:</a:t>
            </a:r>
            <a:endParaRPr lang="it-IT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7994">
            <a:off x="569908" y="1837192"/>
            <a:ext cx="2681131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214282" y="3786190"/>
            <a:ext cx="3929090" cy="428628"/>
          </a:xfr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it-IT" sz="1600" dirty="0" smtClean="0">
                <a:latin typeface="Cambria" pitchFamily="18" charset="0"/>
              </a:rPr>
              <a:t>sviluppo del pensiero formale o astratto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2038">
            <a:off x="355435" y="4302154"/>
            <a:ext cx="281207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0" y="6072206"/>
            <a:ext cx="4214842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it-IT" sz="1600" dirty="0">
                <a:latin typeface="Cambria" pitchFamily="18" charset="0"/>
              </a:rPr>
              <a:t>Affermazione del sé </a:t>
            </a:r>
            <a:r>
              <a:rPr lang="it-IT" sz="1600" dirty="0" smtClean="0">
                <a:latin typeface="Cambria" pitchFamily="18" charset="0"/>
              </a:rPr>
              <a:t>(</a:t>
            </a:r>
            <a:r>
              <a:rPr lang="it-IT" sz="1600" dirty="0">
                <a:latin typeface="Cambria" pitchFamily="18" charset="0"/>
              </a:rPr>
              <a:t>autonomia, ribellione…)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00174"/>
            <a:ext cx="2786082" cy="196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 rot="18987860">
            <a:off x="3500430" y="235743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it-IT" sz="1600" dirty="0">
                <a:latin typeface="Cambria" pitchFamily="18" charset="0"/>
              </a:rPr>
              <a:t>Un nuovo senso </a:t>
            </a:r>
            <a:r>
              <a:rPr lang="it-IT" sz="1600" dirty="0" smtClean="0">
                <a:latin typeface="Cambria" pitchFamily="18" charset="0"/>
              </a:rPr>
              <a:t>morale</a:t>
            </a:r>
            <a:endParaRPr lang="it-IT" dirty="0">
              <a:latin typeface="Cambria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2450">
            <a:off x="4497358" y="3566668"/>
            <a:ext cx="392909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3571868" y="5357826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…</a:t>
            </a:r>
            <a:r>
              <a:rPr lang="it-IT" sz="1600" b="1" dirty="0" smtClean="0">
                <a:solidFill>
                  <a:srgbClr val="FF0000"/>
                </a:solidFill>
                <a:latin typeface="Cambria" pitchFamily="18" charset="0"/>
              </a:rPr>
              <a:t>Una spiccata «prevalenza» emotiva</a:t>
            </a:r>
          </a:p>
          <a:p>
            <a:pPr algn="ctr"/>
            <a:r>
              <a:rPr lang="it-IT" sz="1600" dirty="0">
                <a:latin typeface="Cambria" pitchFamily="18" charset="0"/>
              </a:rPr>
              <a:t>innamoramenti, passioni, interessi travolgenti e assoluti, cambi </a:t>
            </a:r>
            <a:r>
              <a:rPr lang="it-IT" sz="1600" dirty="0" smtClean="0">
                <a:latin typeface="Cambria" pitchFamily="18" charset="0"/>
              </a:rPr>
              <a:t>d’umore</a:t>
            </a:r>
            <a:endParaRPr lang="it-IT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/>
      <p:bldP spid="19" grpId="0" build="p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9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 12: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" descr="http://www.icmonteurano.it/public/wordpress/wp-content/uploads/2015/05/dietro-una-maschera-00f4d55a-516d-4df9-8d77-2967c82d37e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3566131" cy="4453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3786182" y="121442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Autenticità: </a:t>
            </a:r>
            <a:r>
              <a:rPr lang="it-IT" sz="2400" dirty="0" smtClean="0"/>
              <a:t>Allergia» a maschere, ruoli, atteggiamenti  ipocriti. Bisogno di coerenza.</a:t>
            </a:r>
            <a:endParaRPr lang="it-IT" sz="2400" dirty="0"/>
          </a:p>
        </p:txBody>
      </p:sp>
      <p:pic>
        <p:nvPicPr>
          <p:cNvPr id="19" name="Picture 2" descr="http://www.lrpsicologia.it/wp-content/uploads/2013/06/adolescentidist.jpg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4500594" cy="2879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714876" y="564357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AMICIZIA</a:t>
            </a:r>
            <a:r>
              <a:rPr lang="it-IT" dirty="0" smtClean="0"/>
              <a:t> E WE-SENSE.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6A08AB-6ED0-4680-A53A-487B0BA58ED6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11" name="Callout con freccia in giù 10"/>
          <p:cNvSpPr/>
          <p:nvPr/>
        </p:nvSpPr>
        <p:spPr>
          <a:xfrm>
            <a:off x="0" y="785794"/>
            <a:ext cx="9144000" cy="8382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/>
              <a:t>ADOLESCENZA: </a:t>
            </a:r>
          </a:p>
          <a:p>
            <a:pPr algn="ctr">
              <a:defRPr/>
            </a:pPr>
            <a:r>
              <a:rPr lang="it-IT" sz="1800" dirty="0"/>
              <a:t>Compiti evolutivi in età preadolescenziale, adolescenziale e giovanile </a:t>
            </a:r>
            <a:r>
              <a:rPr lang="it-IT" sz="1800" dirty="0" smtClean="0"/>
              <a:t>(</a:t>
            </a:r>
            <a:r>
              <a:rPr lang="it-IT" sz="1800" dirty="0" err="1" smtClean="0"/>
              <a:t>Becciu</a:t>
            </a:r>
            <a:r>
              <a:rPr lang="it-IT" sz="1800" dirty="0" smtClean="0"/>
              <a:t>,1997</a:t>
            </a:r>
            <a:r>
              <a:rPr lang="it-IT" sz="1800" dirty="0"/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2844" y="1785926"/>
            <a:ext cx="5495956" cy="30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Adeguarsi al processo della propria maturazione sessuale;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Vivere il proprio corpo nella serenità e nel rispetto;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Cogliere il senso dell’attrazione dell’altro sesso;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Reputare il gruppo ambito privilegiato di socializzazione;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Avvalorare il sentimento nascente dell’amicizia;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Mettere a frutto il tempo libero;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Attendere alla progressiva scoperta di sé;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Arrivare all’indipendenza emozionale dai genitori;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Partecipare all’attività scolastica per orientarsi verso la vita;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 Capire la struttura e il funzionamento della società civile;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Rielaborare i contenuti religiosi appresi</a:t>
            </a:r>
            <a:r>
              <a:rPr lang="it-IT" sz="1400" dirty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Promuovere nuove relazioni con l’adulto;</a:t>
            </a:r>
          </a:p>
        </p:txBody>
      </p:sp>
      <p:sp>
        <p:nvSpPr>
          <p:cNvPr id="9" name="Rettangolo 8"/>
          <p:cNvSpPr/>
          <p:nvPr/>
        </p:nvSpPr>
        <p:spPr>
          <a:xfrm>
            <a:off x="5857884" y="1928802"/>
            <a:ext cx="3124200" cy="33385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Prendere confidenza con lo sviluppo del proprio corpo e adattarsi ai rapidi e rilevanti cambiamenti somatici;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Accettare il proprio corpo sessuato nell’immagine di Sé;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padroneggiando le proprie pulsioni secondo valori condivisi;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Saper instaurare e mantenere rapporti con i coetanei dello stesso sesso o di sesso diverso;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Sviluppare abilità logico-astrattive;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600" dirty="0"/>
              <a:t>Partecipare a gruppi;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929322" y="1500174"/>
            <a:ext cx="2895600" cy="3385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it-IT" sz="1600" b="1" cap="all" dirty="0"/>
              <a:t>Pre-adolescenza: 13-17 ANNI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142976" y="1357298"/>
            <a:ext cx="2514600" cy="307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it-IT" sz="1400" b="1" cap="all" dirty="0"/>
              <a:t>Prima- adolescenza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14282" y="5429264"/>
            <a:ext cx="8763000" cy="862013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marL="342900" indent="-342900">
              <a:buFontTx/>
              <a:buAutoNum type="alphaUcParenR"/>
              <a:defRPr/>
            </a:pPr>
            <a:r>
              <a:rPr lang="it-IT" sz="1600" dirty="0"/>
              <a:t>Divenire indipendente e competente;  B) Prendere le prime decisioni circa il lavoro; </a:t>
            </a:r>
          </a:p>
          <a:p>
            <a:pPr marL="342900" indent="-342900">
              <a:defRPr/>
            </a:pPr>
            <a:r>
              <a:rPr lang="it-IT" sz="1600" dirty="0"/>
              <a:t> C) Definire i propri limiti Comportamentali; D) Stabilire relazioni intime; E) Operare scelte relative ad un proprio sistema di valori;  F) Progettare il proprio futuro</a:t>
            </a:r>
            <a:r>
              <a:rPr lang="it-IT" sz="1800" dirty="0"/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71670" y="4929198"/>
            <a:ext cx="3581400" cy="3381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it-IT" sz="1600" b="1" cap="all" dirty="0"/>
              <a:t>TARDO- adolescenza: 18-22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8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2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285728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643042" y="1071546"/>
            <a:ext cx="5643602" cy="430213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CERVELLI: E’ UNA QUESTIONE </a:t>
            </a:r>
            <a:r>
              <a:rPr lang="it-IT" sz="22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DI</a:t>
            </a:r>
            <a:r>
              <a:rPr lang="it-IT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PARTE!</a:t>
            </a:r>
            <a:endParaRPr lang="it-IT" sz="22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pic>
        <p:nvPicPr>
          <p:cNvPr id="3" name="Picture 3" descr="C:\Users\Utente\Desktop\cervello_maschi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714488"/>
            <a:ext cx="4429156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tente\Desktop\cervello_femmini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714488"/>
            <a:ext cx="4357718" cy="4214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  <a:noFill/>
        </p:spPr>
        <p:txBody>
          <a:bodyPr/>
          <a:lstStyle/>
          <a:p>
            <a:fld id="{21F8D8D7-37E9-4850-AD7F-D8D30CFBD1EE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10" name="Rettangolo 9"/>
          <p:cNvSpPr/>
          <p:nvPr/>
        </p:nvSpPr>
        <p:spPr>
          <a:xfrm rot="21146357">
            <a:off x="228600" y="990600"/>
            <a:ext cx="4800600" cy="277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FAMIGLIA: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it-IT" sz="1600" dirty="0"/>
              <a:t>svantaggio socioeconomico;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it-IT" sz="1600" dirty="0"/>
              <a:t>basso livello d'istruzione dei genitori;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it-IT" sz="1600" dirty="0"/>
              <a:t>disoccupazione o occupazione precaria dei genitori;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it-IT" sz="1600" dirty="0"/>
              <a:t>isolamento relazionale della famiglia nel contesto urbano;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it-IT" sz="1600" dirty="0"/>
              <a:t>coppia genitoriale separata o conflittuale;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it-IT" sz="1600" dirty="0"/>
              <a:t>assenza o carenza del ruolo normativo ed educativo genitoriale;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it-IT" sz="1600" dirty="0"/>
              <a:t>comunicazione violenta genitori/figli.</a:t>
            </a:r>
            <a:endParaRPr lang="it-IT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llout con freccia in giù 10"/>
          <p:cNvSpPr/>
          <p:nvPr/>
        </p:nvSpPr>
        <p:spPr>
          <a:xfrm>
            <a:off x="990600" y="457200"/>
            <a:ext cx="7086600" cy="6858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DISAGIO</a:t>
            </a:r>
            <a:r>
              <a:rPr lang="it-IT" sz="2000" dirty="0"/>
              <a:t>: SETTING SPECIFICI.</a:t>
            </a:r>
          </a:p>
        </p:txBody>
      </p:sp>
      <p:sp>
        <p:nvSpPr>
          <p:cNvPr id="7" name="Rettangolo 6"/>
          <p:cNvSpPr/>
          <p:nvPr/>
        </p:nvSpPr>
        <p:spPr>
          <a:xfrm rot="819602">
            <a:off x="5281613" y="1181100"/>
            <a:ext cx="3733800" cy="1538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SCUOLA:</a:t>
            </a:r>
          </a:p>
          <a:p>
            <a:pPr>
              <a:defRPr/>
            </a:pPr>
            <a:r>
              <a:rPr lang="it-IT" sz="1600" dirty="0"/>
              <a:t>- difficoltà scolastiche;</a:t>
            </a:r>
          </a:p>
          <a:p>
            <a:pPr>
              <a:defRPr/>
            </a:pPr>
            <a:r>
              <a:rPr lang="it-IT" sz="1600" dirty="0"/>
              <a:t>- comportamento reattivo;</a:t>
            </a:r>
          </a:p>
          <a:p>
            <a:pPr>
              <a:defRPr/>
            </a:pPr>
            <a:r>
              <a:rPr lang="it-IT" sz="1600" dirty="0"/>
              <a:t>- disaffezione allo studio;</a:t>
            </a:r>
          </a:p>
          <a:p>
            <a:pPr>
              <a:defRPr/>
            </a:pPr>
            <a:r>
              <a:rPr lang="it-IT" sz="1600" dirty="0"/>
              <a:t>- conflittualità con gli insegnanti;</a:t>
            </a:r>
          </a:p>
          <a:p>
            <a:pPr>
              <a:defRPr/>
            </a:pPr>
            <a:r>
              <a:rPr lang="it-IT" sz="1600" dirty="0"/>
              <a:t>- conflittualità con i coetanei </a:t>
            </a:r>
            <a:r>
              <a:rPr lang="it-IT" sz="1600" dirty="0" err="1"/>
              <a:t>drop-out</a:t>
            </a:r>
            <a:r>
              <a:rPr lang="it-IT" sz="1600" dirty="0"/>
              <a:t>.</a:t>
            </a:r>
          </a:p>
        </p:txBody>
      </p:sp>
      <p:sp>
        <p:nvSpPr>
          <p:cNvPr id="8" name="Rettangolo 7"/>
          <p:cNvSpPr/>
          <p:nvPr/>
        </p:nvSpPr>
        <p:spPr>
          <a:xfrm rot="21412506">
            <a:off x="4964113" y="3109913"/>
            <a:ext cx="3903662" cy="138430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GROUP: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400" dirty="0"/>
              <a:t>appartenenza a gruppi con norme devianti;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400" dirty="0"/>
              <a:t>incapacità ad opporsi all'iniziazione a rituali nocivi;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it-IT" sz="1400" dirty="0"/>
              <a:t> assenza di educatori nelle esperienze dei gruppi.</a:t>
            </a:r>
          </a:p>
        </p:txBody>
      </p:sp>
      <p:sp>
        <p:nvSpPr>
          <p:cNvPr id="9" name="Rettangolo 8"/>
          <p:cNvSpPr/>
          <p:nvPr/>
        </p:nvSpPr>
        <p:spPr>
          <a:xfrm rot="510482">
            <a:off x="122238" y="4886325"/>
            <a:ext cx="4840287" cy="10461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LAVORO: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1600" dirty="0"/>
              <a:t>assenza di orientamento scolastico professionale;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1600" dirty="0"/>
              <a:t>assenza di progettualità professionale;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1600" dirty="0"/>
              <a:t>tentativi, ripetutamente falliti, di accesso al lavoro.</a:t>
            </a:r>
          </a:p>
        </p:txBody>
      </p:sp>
      <p:sp>
        <p:nvSpPr>
          <p:cNvPr id="13" name="Rettangolo 12"/>
          <p:cNvSpPr/>
          <p:nvPr/>
        </p:nvSpPr>
        <p:spPr>
          <a:xfrm rot="440151">
            <a:off x="4949825" y="4814888"/>
            <a:ext cx="3902075" cy="13858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QUARTIERE URBANO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1400" dirty="0"/>
              <a:t>quartieri urbani periferici;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1400" dirty="0"/>
              <a:t>concentrazione abitativa di ceti sociali medio bassi;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1400" dirty="0"/>
              <a:t>degrado ambientale;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1400" dirty="0"/>
              <a:t>mancanza di servizi </a:t>
            </a:r>
            <a:r>
              <a:rPr lang="it-IT" sz="1400" dirty="0" err="1"/>
              <a:t>socioeducativi</a:t>
            </a:r>
            <a:r>
              <a:rPr lang="it-IT" sz="1400" dirty="0"/>
              <a:t>.</a:t>
            </a:r>
            <a:endParaRPr lang="it-IT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362200" y="3929066"/>
            <a:ext cx="2286000" cy="102393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 AL FUTURO</a:t>
            </a:r>
          </a:p>
          <a:p>
            <a:pPr>
              <a:defRPr/>
            </a:pPr>
            <a:endParaRPr lang="it-IT" sz="1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tx1"/>
                </a:solidFill>
              </a:rPr>
              <a:t>assenza di progettualità;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tx1"/>
                </a:solidFill>
              </a:rPr>
              <a:t>senso di incertezza e insicurezza.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2844" y="142852"/>
            <a:ext cx="9001156" cy="369332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- </a:t>
            </a: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7BE2-7DD9-4099-815D-26092332329C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Safety Nets 2017                                            Formazione Docenti Area Lamezia</a:t>
            </a:r>
            <a:endParaRPr lang="it-IT"/>
          </a:p>
        </p:txBody>
      </p:sp>
      <p:pic>
        <p:nvPicPr>
          <p:cNvPr id="6" name="Picture 2" descr="http://corsodireligione.it/etica/IMAGES/amic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457482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57356" y="714356"/>
            <a:ext cx="4643470" cy="461665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latin typeface="Cambria" pitchFamily="18" charset="0"/>
              </a:rPr>
              <a:t>GRAZIE PER L’ATTENZIONE </a:t>
            </a:r>
            <a:endParaRPr lang="it-IT" sz="2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3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285728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643042" y="1071546"/>
            <a:ext cx="5643602" cy="430213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ADOLESCENZA: MODELLI INTERPRETATIVI</a:t>
            </a:r>
            <a:endParaRPr lang="it-IT" sz="22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42844" y="2285992"/>
            <a:ext cx="2286016" cy="3354765"/>
          </a:xfrm>
          <a:prstGeom prst="rightArrowCallout">
            <a:avLst>
              <a:gd name="adj1" fmla="val 12170"/>
              <a:gd name="adj2" fmla="val 25000"/>
              <a:gd name="adj3" fmla="val 25000"/>
              <a:gd name="adj4" fmla="val 64977"/>
            </a:avLst>
          </a:prstGeom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MODELLO BIOLOGISTA</a:t>
            </a: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</a:rPr>
              <a:t>Fase del ciclo vitale dell’individuo</a:t>
            </a: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</a:rPr>
              <a:t>caratterizzato da evidenti e rapide</a:t>
            </a: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</a:rPr>
              <a:t>Modificazioni morfologiche,</a:t>
            </a: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</a:rPr>
              <a:t>funzionali, ed evolutive.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357290" y="5500702"/>
            <a:ext cx="6357982" cy="1273016"/>
          </a:xfrm>
          <a:prstGeom prst="upArrowCallout">
            <a:avLst>
              <a:gd name="adj1" fmla="val 33736"/>
              <a:gd name="adj2" fmla="val 33131"/>
              <a:gd name="adj3" fmla="val 25000"/>
              <a:gd name="adj4" fmla="val 64977"/>
            </a:avLst>
          </a:prstGeom>
          <a:solidFill>
            <a:srgbClr val="00B0F0"/>
          </a:solidFill>
          <a:ln>
            <a:solidFill>
              <a:schemeClr val="tx2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bg1"/>
                </a:solidFill>
              </a:rPr>
              <a:t>MODELLO AMBIENTALISTA</a:t>
            </a:r>
          </a:p>
          <a:p>
            <a:pPr algn="just">
              <a:defRPr/>
            </a:pPr>
            <a:r>
              <a:rPr lang="it-IT" sz="1600" dirty="0">
                <a:solidFill>
                  <a:schemeClr val="bg1"/>
                </a:solidFill>
              </a:rPr>
              <a:t>Periodo della vita che, a causa delle pressioni ambientali, è caratterizzato da emarginazione, isolamento, conflitto </a:t>
            </a:r>
            <a:r>
              <a:rPr lang="it-IT" sz="1600" dirty="0" err="1">
                <a:solidFill>
                  <a:schemeClr val="bg1"/>
                </a:solidFill>
              </a:rPr>
              <a:t>intra</a:t>
            </a:r>
            <a:r>
              <a:rPr lang="it-IT" sz="1600" dirty="0">
                <a:solidFill>
                  <a:schemeClr val="bg1"/>
                </a:solidFill>
              </a:rPr>
              <a:t> e interpersonale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572264" y="2143116"/>
            <a:ext cx="2571736" cy="3600986"/>
          </a:xfrm>
          <a:prstGeom prst="leftArrowCallout">
            <a:avLst>
              <a:gd name="adj1" fmla="val 12924"/>
              <a:gd name="adj2" fmla="val 25000"/>
              <a:gd name="adj3" fmla="val 25000"/>
              <a:gd name="adj4" fmla="val 64977"/>
            </a:avLst>
          </a:prstGeom>
          <a:solidFill>
            <a:srgbClr val="CCFFCC"/>
          </a:solidFill>
          <a:scene3d>
            <a:camera prst="perspective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MODELLO DELL’ESPERIENZA SOCIALE </a:t>
            </a:r>
          </a:p>
          <a:p>
            <a:pPr algn="just">
              <a:defRPr/>
            </a:pPr>
            <a:endParaRPr lang="it-IT"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it-IT" sz="1800" dirty="0" smtClean="0">
                <a:solidFill>
                  <a:schemeClr val="tx1"/>
                </a:solidFill>
              </a:rPr>
              <a:t>Età </a:t>
            </a:r>
            <a:r>
              <a:rPr lang="it-IT" sz="1800" dirty="0">
                <a:solidFill>
                  <a:schemeClr val="tx1"/>
                </a:solidFill>
              </a:rPr>
              <a:t>in cui, oltre alle</a:t>
            </a:r>
          </a:p>
          <a:p>
            <a:pPr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pulsioni sessuali</a:t>
            </a:r>
          </a:p>
          <a:p>
            <a:pPr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insorge l’esigenza di</a:t>
            </a:r>
          </a:p>
          <a:p>
            <a:pPr algn="just">
              <a:defRPr/>
            </a:pPr>
            <a:r>
              <a:rPr lang="it-IT" sz="1800" dirty="0">
                <a:solidFill>
                  <a:schemeClr val="tx1"/>
                </a:solidFill>
              </a:rPr>
              <a:t>adempiere a compiti di tipo psicosociale.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714480" y="1571612"/>
            <a:ext cx="5638800" cy="895826"/>
          </a:xfrm>
          <a:prstGeom prst="downArrowCallout">
            <a:avLst>
              <a:gd name="adj1" fmla="val 13445"/>
              <a:gd name="adj2" fmla="val 25000"/>
              <a:gd name="adj3" fmla="val 25000"/>
              <a:gd name="adj4" fmla="val 64977"/>
            </a:avLst>
          </a:prstGeom>
          <a:solidFill>
            <a:srgbClr val="FF5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chemeClr val="tx1"/>
                </a:solidFill>
              </a:rPr>
              <a:t>MODELLO </a:t>
            </a:r>
            <a:r>
              <a:rPr lang="it-IT" sz="1600" b="1" dirty="0">
                <a:solidFill>
                  <a:schemeClr val="tx1"/>
                </a:solidFill>
              </a:rPr>
              <a:t>PSICANALITICO</a:t>
            </a:r>
          </a:p>
          <a:p>
            <a:pPr algn="ctr"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Età </a:t>
            </a:r>
            <a:r>
              <a:rPr lang="it-IT" sz="1600" dirty="0">
                <a:solidFill>
                  <a:schemeClr val="tx1"/>
                </a:solidFill>
              </a:rPr>
              <a:t>caratterizzata dall’insorgenza di pulsioni sessuali.</a:t>
            </a:r>
          </a:p>
        </p:txBody>
      </p:sp>
      <p:pic>
        <p:nvPicPr>
          <p:cNvPr id="31" name="Picture 4" descr="C:\Users\Utente\Desktop\cervello1_2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428868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4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285728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643042" y="1071546"/>
            <a:ext cx="5643602" cy="430213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ADOLESCENZA: MODELLI INTERPRETATIVI</a:t>
            </a:r>
            <a:endParaRPr lang="it-IT" sz="22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31" name="Picture 4" descr="C:\Users\Utente\Desktop\cervello1_2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857364"/>
            <a:ext cx="429289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tangolo 12"/>
          <p:cNvSpPr/>
          <p:nvPr/>
        </p:nvSpPr>
        <p:spPr>
          <a:xfrm>
            <a:off x="5143504" y="1714488"/>
            <a:ext cx="3743356" cy="4524315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rgbClr val="FF0000"/>
                </a:solidFill>
              </a:rPr>
              <a:t>MODELLO TEORICO </a:t>
            </a:r>
            <a:r>
              <a:rPr lang="it-IT" sz="1600" b="1" dirty="0" err="1">
                <a:solidFill>
                  <a:srgbClr val="FF0000"/>
                </a:solidFill>
              </a:rPr>
              <a:t>DI</a:t>
            </a:r>
            <a:r>
              <a:rPr lang="it-IT" sz="1600" b="1" dirty="0">
                <a:solidFill>
                  <a:srgbClr val="FF0000"/>
                </a:solidFill>
              </a:rPr>
              <a:t> SVILUPPO COME AZIONE NEL CONTESTO</a:t>
            </a:r>
          </a:p>
          <a:p>
            <a:pPr algn="just">
              <a:defRPr/>
            </a:pPr>
            <a:endParaRPr lang="it-IT" sz="1600" dirty="0"/>
          </a:p>
          <a:p>
            <a:pPr algn="just">
              <a:defRPr/>
            </a:pPr>
            <a:r>
              <a:rPr lang="it-IT" sz="1600" dirty="0"/>
              <a:t>LO SVILUPPO È IL RISULTATO DELL’AZIONE DELL’INDIVIDUO, INTENZIONALE E DIRETTA VERSO UNO SCOPO. ESSA HA L’OBIETTIVO </a:t>
            </a:r>
            <a:r>
              <a:rPr lang="it-IT" sz="1600" dirty="0" err="1"/>
              <a:t>DI</a:t>
            </a:r>
            <a:r>
              <a:rPr lang="it-IT" sz="1600" dirty="0"/>
              <a:t> </a:t>
            </a:r>
            <a:r>
              <a:rPr lang="it-IT" sz="1600" b="1" dirty="0"/>
              <a:t>ADATTARE LE METE E LE POTENZIALITÀ </a:t>
            </a:r>
            <a:r>
              <a:rPr lang="it-IT" sz="1600" dirty="0"/>
              <a:t>INDIVIDUALI ALLE RICHIESTE E ALLE OPPORTUNITÀ OFFERTE DAL CONTESTO; TALE AZIONE NON PRODUCE SOLTANTO UN CAMBIAMENTO NELL’INDIVIDUO, MA ANCHE NELLO STESSO CONTESTO </a:t>
            </a:r>
            <a:r>
              <a:rPr lang="it-IT" sz="1600" dirty="0" err="1"/>
              <a:t>DI</a:t>
            </a:r>
            <a:r>
              <a:rPr lang="it-IT" sz="1600" dirty="0"/>
              <a:t> SVILUPPO. IN QUESTA PROSPETTIVA L’ADOLESCENTE È </a:t>
            </a:r>
            <a:r>
              <a:rPr lang="it-IT" sz="1600" b="1" dirty="0"/>
              <a:t>UN INDIVIDUO ATTIVO </a:t>
            </a:r>
            <a:r>
              <a:rPr lang="it-IT" sz="1600" dirty="0"/>
              <a:t>CHE VALUTA ED AGISCE IN RELAZIONE AL CONTESTO, AI CAMBIAMENTI CHE SONO INTERVENUTI IN LUI, ALLE PROSPETTIVE FUTURE CHE EGLI ELABORA.</a:t>
            </a:r>
          </a:p>
        </p:txBody>
      </p:sp>
      <p:sp>
        <p:nvSpPr>
          <p:cNvPr id="14" name="Freccia bidirezionale orizzontale 13"/>
          <p:cNvSpPr/>
          <p:nvPr/>
        </p:nvSpPr>
        <p:spPr>
          <a:xfrm>
            <a:off x="4357686" y="3786190"/>
            <a:ext cx="642942" cy="285752"/>
          </a:xfrm>
          <a:prstGeom prst="leftRightArrow">
            <a:avLst>
              <a:gd name="adj1" fmla="val 7737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5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285728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643042" y="1071546"/>
            <a:ext cx="6215106" cy="43088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ADOLESCENTE: MISTERO DA SVELARE?</a:t>
            </a:r>
            <a:endParaRPr lang="it-IT" sz="22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31" name="Picture 4" descr="C:\Users\Utente\Desktop\cervello1_2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714488"/>
            <a:ext cx="421484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pic>
        <p:nvPicPr>
          <p:cNvPr id="12" name="Picture 2" descr="http://vignette3.wikia.nocookie.net/nonciclopedia/images/3/3e/Scimmia3.jpg/revision/latest?cb=20081102104954&amp;format=web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428736"/>
            <a:ext cx="2286016" cy="2214578"/>
          </a:xfrm>
          <a:prstGeom prst="roundRect">
            <a:avLst>
              <a:gd name="adj" fmla="val 2270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42889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rack.1.mshcdn.com/media/ZgkyMDEzLzA0LzAyLzhiL2JyYWluLjdiYjk4LmpwZwpwCXRodW1iCTk1MHg1MzQjCmUJanBn/72a94d12/a7a/bra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786322"/>
            <a:ext cx="2023063" cy="1214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4357686" y="1928802"/>
            <a:ext cx="2428892" cy="147732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latin typeface="Cambria" pitchFamily="18" charset="0"/>
              </a:rPr>
              <a:t>Lo stereotipo vuole che l’adolescenza sia un periodo di grande </a:t>
            </a:r>
            <a:r>
              <a:rPr lang="it-IT" i="1" dirty="0" err="1" smtClean="0">
                <a:latin typeface="Cambria" pitchFamily="18" charset="0"/>
              </a:rPr>
              <a:t>confusione…</a:t>
            </a:r>
            <a:endParaRPr lang="it-IT" i="1" dirty="0" smtClean="0">
              <a:latin typeface="Cambria" pitchFamily="18" charset="0"/>
            </a:endParaRPr>
          </a:p>
          <a:p>
            <a:pPr algn="r"/>
            <a:r>
              <a:rPr lang="it-IT" sz="1600" dirty="0" smtClean="0">
                <a:latin typeface="Cambria" pitchFamily="18" charset="0"/>
              </a:rPr>
              <a:t>L. </a:t>
            </a:r>
            <a:r>
              <a:rPr lang="it-IT" sz="1600" dirty="0" err="1" smtClean="0">
                <a:latin typeface="Cambria" pitchFamily="18" charset="0"/>
              </a:rPr>
              <a:t>Steinberg</a:t>
            </a:r>
            <a:r>
              <a:rPr lang="it-IT" sz="1600" dirty="0" smtClean="0">
                <a:latin typeface="Cambria" pitchFamily="18" charset="0"/>
              </a:rPr>
              <a:t>, 2015</a:t>
            </a:r>
            <a:r>
              <a:rPr lang="it-IT" sz="1000" dirty="0" smtClean="0"/>
              <a:t>, 3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357686" y="4071942"/>
            <a:ext cx="2428892" cy="92333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latin typeface="Cambria" pitchFamily="18" charset="0"/>
              </a:rPr>
              <a:t>Per noi è un periodo di grandi possibilità e di grandi raccolti..</a:t>
            </a:r>
            <a:endParaRPr lang="it-IT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6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285728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000108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2: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pic>
        <p:nvPicPr>
          <p:cNvPr id="22" name="Immagine 21" descr="neuroni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071546"/>
            <a:ext cx="257176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" descr="http://cmapspublic2.ihmc.us/rid=1MH5ZN9K8-VV7V4J-21CY/neuroni.cmap?rid=1MH5ZN9K8-VV7V4J-21CY&amp;partName=html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5" y="1571612"/>
            <a:ext cx="6215106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643314"/>
            <a:ext cx="2541085" cy="2794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85720" y="1285861"/>
            <a:ext cx="8286808" cy="954107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Cambria" pitchFamily="18" charset="0"/>
              </a:rPr>
              <a:t>Un </a:t>
            </a:r>
            <a:r>
              <a:rPr lang="it-IT" sz="1400" b="1" dirty="0" smtClean="0">
                <a:latin typeface="Cambria" pitchFamily="18" charset="0"/>
              </a:rPr>
              <a:t>neurotrasmettitore</a:t>
            </a:r>
            <a:r>
              <a:rPr lang="it-IT" sz="1400" dirty="0" smtClean="0">
                <a:latin typeface="Cambria" pitchFamily="18" charset="0"/>
              </a:rPr>
              <a:t> è una sostanza che veicola le informazioni fra le cellule componenti il sistema nervoso, i neuroni, attraverso la trasmissione </a:t>
            </a:r>
            <a:r>
              <a:rPr lang="it-IT" sz="1400" dirty="0" err="1" smtClean="0">
                <a:latin typeface="Cambria" pitchFamily="18" charset="0"/>
              </a:rPr>
              <a:t>sinaptica</a:t>
            </a:r>
            <a:r>
              <a:rPr lang="it-IT" sz="1400" dirty="0" smtClean="0">
                <a:latin typeface="Cambria" pitchFamily="18" charset="0"/>
              </a:rPr>
              <a:t> (</a:t>
            </a:r>
            <a:r>
              <a:rPr lang="it-IT" sz="1400" b="1" dirty="0" smtClean="0">
                <a:latin typeface="Cambria" pitchFamily="18" charset="0"/>
              </a:rPr>
              <a:t>sinapsi</a:t>
            </a:r>
            <a:r>
              <a:rPr lang="it-IT" sz="1400" dirty="0" smtClean="0">
                <a:latin typeface="Cambria" pitchFamily="18" charset="0"/>
              </a:rPr>
              <a:t>). All'interno del neurone i neurotrasmettitori sono contenuti in vescicole dette vescicole </a:t>
            </a:r>
            <a:r>
              <a:rPr lang="it-IT" sz="1400" dirty="0" err="1" smtClean="0">
                <a:latin typeface="Cambria" pitchFamily="18" charset="0"/>
              </a:rPr>
              <a:t>sinaptiche</a:t>
            </a:r>
            <a:r>
              <a:rPr lang="it-IT" sz="1400" dirty="0" smtClean="0">
                <a:latin typeface="Cambria" pitchFamily="18" charset="0"/>
              </a:rPr>
              <a:t> che sono addensate alle estremità distali dell'</a:t>
            </a:r>
            <a:r>
              <a:rPr lang="it-IT" sz="1400" dirty="0" err="1" smtClean="0">
                <a:latin typeface="Cambria" pitchFamily="18" charset="0"/>
              </a:rPr>
              <a:t>assone</a:t>
            </a:r>
            <a:r>
              <a:rPr lang="it-IT" sz="1400" dirty="0" smtClean="0">
                <a:latin typeface="Cambria" pitchFamily="18" charset="0"/>
              </a:rPr>
              <a:t> nei punti in cui esso contrae rapporto </a:t>
            </a:r>
            <a:r>
              <a:rPr lang="it-IT" sz="1400" dirty="0" err="1" smtClean="0">
                <a:latin typeface="Cambria" pitchFamily="18" charset="0"/>
              </a:rPr>
              <a:t>sinaptico</a:t>
            </a:r>
            <a:r>
              <a:rPr lang="it-IT" sz="1400" dirty="0" smtClean="0">
                <a:latin typeface="Cambria" pitchFamily="18" charset="0"/>
              </a:rPr>
              <a:t> con altri neuroni.</a:t>
            </a:r>
          </a:p>
        </p:txBody>
      </p:sp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7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143116"/>
            <a:ext cx="5715040" cy="337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tangolo 13"/>
          <p:cNvSpPr/>
          <p:nvPr/>
        </p:nvSpPr>
        <p:spPr>
          <a:xfrm>
            <a:off x="357158" y="5429264"/>
            <a:ext cx="8929718" cy="1169551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latin typeface="Cambria" pitchFamily="18" charset="0"/>
              </a:rPr>
              <a:t>Nel momento in cui il neurone viene raggiunto da uno stimolo, le vescicole </a:t>
            </a:r>
            <a:r>
              <a:rPr lang="it-IT" sz="1400" dirty="0" err="1" smtClean="0">
                <a:latin typeface="Cambria" pitchFamily="18" charset="0"/>
              </a:rPr>
              <a:t>sinaptiche</a:t>
            </a:r>
            <a:r>
              <a:rPr lang="it-IT" sz="1400" dirty="0" smtClean="0">
                <a:latin typeface="Cambria" pitchFamily="18" charset="0"/>
              </a:rPr>
              <a:t> si fondono per esocitosi con la membrana </a:t>
            </a:r>
            <a:r>
              <a:rPr lang="it-IT" sz="1400" dirty="0" err="1" smtClean="0">
                <a:latin typeface="Cambria" pitchFamily="18" charset="0"/>
              </a:rPr>
              <a:t>pre-sinaptica</a:t>
            </a:r>
            <a:r>
              <a:rPr lang="it-IT" sz="1400" dirty="0" smtClean="0">
                <a:latin typeface="Cambria" pitchFamily="18" charset="0"/>
              </a:rPr>
              <a:t>, riversando il proprio contenuto nello spazio </a:t>
            </a:r>
            <a:r>
              <a:rPr lang="it-IT" sz="1400" dirty="0" err="1" smtClean="0">
                <a:latin typeface="Cambria" pitchFamily="18" charset="0"/>
              </a:rPr>
              <a:t>sinaptico</a:t>
            </a:r>
            <a:r>
              <a:rPr lang="it-IT" sz="1400" dirty="0" smtClean="0">
                <a:latin typeface="Cambria" pitchFamily="18" charset="0"/>
              </a:rPr>
              <a:t> o fessura </a:t>
            </a:r>
            <a:r>
              <a:rPr lang="it-IT" sz="1400" dirty="0" err="1" smtClean="0">
                <a:latin typeface="Cambria" pitchFamily="18" charset="0"/>
              </a:rPr>
              <a:t>inter-sinaptica</a:t>
            </a:r>
            <a:r>
              <a:rPr lang="it-IT" sz="1400" dirty="0" smtClean="0">
                <a:latin typeface="Cambria" pitchFamily="18" charset="0"/>
              </a:rPr>
              <a:t>. I neurotrasmettitori rilasciati si legano a recettori o a canali ionici localizzati sulla membrana </a:t>
            </a:r>
            <a:r>
              <a:rPr lang="it-IT" sz="1400" dirty="0" err="1" smtClean="0">
                <a:latin typeface="Cambria" pitchFamily="18" charset="0"/>
              </a:rPr>
              <a:t>post-sinaptica</a:t>
            </a:r>
            <a:r>
              <a:rPr lang="it-IT" sz="1400" dirty="0" smtClean="0">
                <a:latin typeface="Cambria" pitchFamily="18" charset="0"/>
              </a:rPr>
              <a:t>. L'interazione fra i neurotrasmettitore e il recettore/canale ionico scatena una risposta </a:t>
            </a:r>
            <a:r>
              <a:rPr lang="it-IT" sz="1400" dirty="0" err="1" smtClean="0">
                <a:latin typeface="Cambria" pitchFamily="18" charset="0"/>
              </a:rPr>
              <a:t>eccitatoria</a:t>
            </a:r>
            <a:r>
              <a:rPr lang="it-IT" sz="1400" dirty="0" smtClean="0">
                <a:latin typeface="Cambria" pitchFamily="18" charset="0"/>
              </a:rPr>
              <a:t> o inibitoria nel neurone </a:t>
            </a:r>
            <a:r>
              <a:rPr lang="it-IT" sz="1400" dirty="0" err="1" smtClean="0">
                <a:latin typeface="Cambria" pitchFamily="18" charset="0"/>
              </a:rPr>
              <a:t>post-sinaptico</a:t>
            </a:r>
            <a:r>
              <a:rPr lang="it-IT" sz="1400" dirty="0" smtClean="0">
                <a:latin typeface="Cambria" pitchFamily="18" charset="0"/>
              </a:rPr>
              <a:t>.</a:t>
            </a:r>
            <a:endParaRPr lang="it-IT" sz="1400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3: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8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285728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000108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2: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pic>
        <p:nvPicPr>
          <p:cNvPr id="12" name="Picture 5" descr="http://adsoftheworld.com/files/images/Aspirinhom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0" r="9407"/>
          <a:stretch/>
        </p:blipFill>
        <p:spPr bwMode="auto">
          <a:xfrm>
            <a:off x="3357554" y="1428736"/>
            <a:ext cx="5643602" cy="4950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71472" y="3071810"/>
            <a:ext cx="2357454" cy="1492716"/>
          </a:xfrm>
          <a:prstGeom prst="rightArrowCallout">
            <a:avLst>
              <a:gd name="adj1" fmla="val 1584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solidFill>
                  <a:schemeClr val="bg1"/>
                </a:solidFill>
                <a:latin typeface="Calibri" pitchFamily="34" charset="0"/>
              </a:rPr>
              <a:t>COME SI FORMANO LE CONNESSIONI: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solidFill>
                  <a:schemeClr val="bg1"/>
                </a:solidFill>
                <a:latin typeface="Calibri" pitchFamily="34" charset="0"/>
              </a:rPr>
              <a:t>LE INTERAZIONI E I RAPPORTI UMANI.</a:t>
            </a:r>
            <a:endParaRPr lang="it-IT" sz="1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022B1-A3C8-4D13-91D0-21042ABC44B6}" type="slidenum">
              <a:rPr lang="it-IT" altLang="it-IT" smtClean="0"/>
              <a:pPr/>
              <a:t>9</a:t>
            </a:fld>
            <a:endParaRPr lang="it-IT" altLang="it-IT" dirty="0" smtClean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42852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CasellaDiTesto 14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026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42852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Progetto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Nets</a:t>
            </a:r>
            <a:r>
              <a:rPr lang="it-IT" dirty="0" smtClean="0"/>
              <a:t> 2017                                            Formazione Docenti Area Lamezia</a:t>
            </a:r>
            <a:endParaRPr lang="it-IT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4857784" cy="30777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IL CERVELLO ADOLESCENTE 4: MISTERO DA SVELARE?</a:t>
            </a:r>
            <a:endParaRPr lang="it-IT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500034" y="1397000"/>
          <a:ext cx="8358246" cy="4881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79123"/>
                <a:gridCol w="417912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NEUROTRASMETTORI</a:t>
                      </a:r>
                      <a:r>
                        <a:rPr lang="it-IT" sz="1600" baseline="0" dirty="0" smtClean="0"/>
                        <a:t>  E CARATTERISTICHE</a:t>
                      </a:r>
                      <a:endParaRPr lang="it-IT" sz="16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SEROTONINA</a:t>
                      </a:r>
                      <a:endParaRPr lang="it-IT" sz="14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E’ IL COSIDETTO</a:t>
                      </a:r>
                      <a:r>
                        <a:rPr lang="it-IT" sz="1400" baseline="0" dirty="0" smtClean="0"/>
                        <a:t> ORMONE DEL BUONUMORE IN QUANTO LA SUA FUNZIONE BASE E’ QUELLA </a:t>
                      </a:r>
                      <a:r>
                        <a:rPr lang="it-IT" sz="1400" baseline="0" dirty="0" err="1" smtClean="0"/>
                        <a:t>DI</a:t>
                      </a:r>
                      <a:r>
                        <a:rPr lang="it-IT" sz="1400" baseline="0" dirty="0" smtClean="0"/>
                        <a:t> REGOLARE L’UMORE, L’APPETITO, L’APPRENDIMENTO E LA MEMORIA. UNA SUA CARENZA PUO’ DETERMINARE INSONNIA, EMICRANIA, ANSIA, DEPRESSIONE E ATTACCHI </a:t>
                      </a:r>
                      <a:r>
                        <a:rPr lang="it-IT" sz="1400" baseline="0" dirty="0" err="1" smtClean="0"/>
                        <a:t>DI</a:t>
                      </a:r>
                      <a:r>
                        <a:rPr lang="it-IT" sz="1400" baseline="0" dirty="0" smtClean="0"/>
                        <a:t> PANICO</a:t>
                      </a:r>
                      <a:endParaRPr lang="it-IT" sz="14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DOPAMINA</a:t>
                      </a:r>
                      <a:endParaRPr lang="it-IT" sz="14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LA FUNZIONE</a:t>
                      </a:r>
                      <a:r>
                        <a:rPr lang="it-IT" sz="1400" baseline="0" dirty="0" smtClean="0"/>
                        <a:t> PRINCIPALE E’ QUELLA </a:t>
                      </a:r>
                      <a:r>
                        <a:rPr lang="it-IT" sz="1400" baseline="0" dirty="0" err="1" smtClean="0"/>
                        <a:t>DI</a:t>
                      </a:r>
                      <a:r>
                        <a:rPr lang="it-IT" sz="1400" baseline="0" dirty="0" smtClean="0"/>
                        <a:t> CONTROLLARE L’ATTIVITA’ MUSCOLARE,LA MOTIVAZIONE E LA SPINTA AD AGIRE. LA SUA CARENZA PUO’ DETERMINA STANCHEZZA E CALI </a:t>
                      </a:r>
                      <a:r>
                        <a:rPr lang="it-IT" sz="1400" baseline="0" dirty="0" err="1" smtClean="0"/>
                        <a:t>DI</a:t>
                      </a:r>
                      <a:r>
                        <a:rPr lang="it-IT" sz="1400" baseline="0" dirty="0" smtClean="0"/>
                        <a:t> ENERGIA, MA UN ECCESSO POTREBBE CAUSARE DISTURBI A LIVELLO MENTALE</a:t>
                      </a:r>
                      <a:endParaRPr lang="it-IT" sz="14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ENDORFINE</a:t>
                      </a:r>
                      <a:endParaRPr lang="it-IT" sz="14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 smtClean="0"/>
                        <a:t> SONO IN GRADO </a:t>
                      </a:r>
                      <a:r>
                        <a:rPr lang="it-IT" sz="1400" dirty="0" err="1" smtClean="0"/>
                        <a:t>DI</a:t>
                      </a:r>
                      <a:r>
                        <a:rPr lang="it-IT" sz="1400" dirty="0" smtClean="0"/>
                        <a:t> PROVOCARE EUFORIA, BENESSERE</a:t>
                      </a:r>
                      <a:r>
                        <a:rPr lang="it-IT" sz="1400" baseline="0" dirty="0" smtClean="0"/>
                        <a:t> E APPAGAMENTO</a:t>
                      </a:r>
                      <a:endParaRPr lang="it-IT" sz="14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/>
                        <a:t>GABA</a:t>
                      </a:r>
                      <a:endParaRPr lang="it-IT" sz="14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TIENE SOTTOCONTROLLO IL SISTEMA</a:t>
                      </a:r>
                      <a:r>
                        <a:rPr lang="it-IT" sz="1400" baseline="0" dirty="0" smtClean="0"/>
                        <a:t> NERVOSO E REGOLA IL TONO MUSCOLARE</a:t>
                      </a:r>
                      <a:endParaRPr lang="it-IT" sz="14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ACETILCOLINA</a:t>
                      </a:r>
                      <a:endParaRPr lang="it-IT" sz="14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LA COLINA E’ UNA VITAMINA DEL GRUPPO B CHE</a:t>
                      </a:r>
                      <a:r>
                        <a:rPr lang="it-IT" sz="1400" baseline="0" dirty="0" smtClean="0"/>
                        <a:t> FAVORISCE LA CONTRAZIONE MUSCOLARE. AGISCE SUL RITMO CARDIACO, LA DIGESTIONE, LA MEMORIA E ALTRE FUNZIONI CEREBRALI.</a:t>
                      </a:r>
                      <a:endParaRPr lang="it-IT" sz="14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1595</Words>
  <Application>Microsoft Office PowerPoint</Application>
  <PresentationFormat>Presentazione su schermo (4:3)</PresentationFormat>
  <Paragraphs>255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QUESTA NUOVA PLASTICITÀ NEURONALE DÀ VITA A: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Gianfranco</dc:creator>
  <cp:lastModifiedBy>Utente</cp:lastModifiedBy>
  <cp:revision>339</cp:revision>
  <dcterms:created xsi:type="dcterms:W3CDTF">2011-01-28T18:22:52Z</dcterms:created>
  <dcterms:modified xsi:type="dcterms:W3CDTF">2017-04-07T07:07:44Z</dcterms:modified>
</cp:coreProperties>
</file>