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handoutMasterIdLst>
    <p:handoutMasterId r:id="rId28"/>
  </p:handoutMasterIdLst>
  <p:sldIdLst>
    <p:sldId id="304" r:id="rId2"/>
    <p:sldId id="261" r:id="rId3"/>
    <p:sldId id="264" r:id="rId4"/>
    <p:sldId id="263" r:id="rId5"/>
    <p:sldId id="267" r:id="rId6"/>
    <p:sldId id="258" r:id="rId7"/>
    <p:sldId id="265" r:id="rId8"/>
    <p:sldId id="343" r:id="rId9"/>
    <p:sldId id="266" r:id="rId10"/>
    <p:sldId id="259" r:id="rId11"/>
    <p:sldId id="262" r:id="rId12"/>
    <p:sldId id="273" r:id="rId13"/>
    <p:sldId id="335" r:id="rId14"/>
    <p:sldId id="305" r:id="rId15"/>
    <p:sldId id="332" r:id="rId16"/>
    <p:sldId id="333" r:id="rId17"/>
    <p:sldId id="334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  <a:srgbClr val="CCFF66"/>
    <a:srgbClr val="FF3300"/>
    <a:srgbClr val="FF505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83" autoAdjust="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Bullismo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7344052048544251E-2"/>
                  <c:y val="-7.9011792665590441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4.3360130121360653E-3"/>
                  <c:y val="-0.25678832616316877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2.1680065060680326E-3"/>
                  <c:y val="-0.13432004753150364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Foglio1!$A$2:$A$4</c:f>
              <c:strCache>
                <c:ptCount val="3"/>
                <c:pt idx="0">
                  <c:v>15 - 18 Anni</c:v>
                </c:pt>
                <c:pt idx="1">
                  <c:v>11 - 14 Anni</c:v>
                </c:pt>
                <c:pt idx="2">
                  <c:v>0 - 10 Anni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57.5</c:v>
                </c:pt>
                <c:pt idx="2">
                  <c:v>25.6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Cyberbullismo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1680065060680326E-3"/>
                  <c:y val="-0.1817271231308579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2.1680065060680326E-3"/>
                  <c:y val="-0.23308478836349183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Foglio1!$A$2:$A$4</c:f>
              <c:strCache>
                <c:ptCount val="3"/>
                <c:pt idx="0">
                  <c:v>15 - 18 Anni</c:v>
                </c:pt>
                <c:pt idx="1">
                  <c:v>11 - 14 Anni</c:v>
                </c:pt>
                <c:pt idx="2">
                  <c:v>0 - 10 Anni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41.4</c:v>
                </c:pt>
                <c:pt idx="1">
                  <c:v>51.7</c:v>
                </c:pt>
                <c:pt idx="2">
                  <c:v>6.9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Bullismo e Cyberbullismo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2.3848071566748338E-2"/>
                  <c:y val="-0.33580011882875965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Foglio1!$A$2:$A$4</c:f>
              <c:strCache>
                <c:ptCount val="3"/>
                <c:pt idx="0">
                  <c:v>15 - 18 Anni</c:v>
                </c:pt>
                <c:pt idx="1">
                  <c:v>11 - 14 Anni</c:v>
                </c:pt>
                <c:pt idx="2">
                  <c:v>0 - 10 Anni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5.6</c:v>
                </c:pt>
                <c:pt idx="1">
                  <c:v>88.9</c:v>
                </c:pt>
                <c:pt idx="2">
                  <c:v>5.6</c:v>
                </c:pt>
              </c:numCache>
            </c:numRef>
          </c:val>
        </c:ser>
        <c:gapWidth val="219"/>
        <c:overlap val="-27"/>
        <c:axId val="104224640"/>
        <c:axId val="104226176"/>
      </c:barChart>
      <c:catAx>
        <c:axId val="104224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226176"/>
        <c:crosses val="autoZero"/>
        <c:auto val="1"/>
        <c:lblAlgn val="ctr"/>
        <c:lblOffset val="100"/>
      </c:catAx>
      <c:valAx>
        <c:axId val="104226176"/>
        <c:scaling>
          <c:orientation val="minMax"/>
        </c:scaling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4224640"/>
        <c:crosses val="autoZero"/>
        <c:crossBetween val="between"/>
      </c:valAx>
      <c:spPr>
        <a:ln>
          <a:solidFill>
            <a:prstClr val="black"/>
          </a:solidFill>
        </a:ln>
      </c:spPr>
    </c:plotArea>
    <c:legend>
      <c:legendPos val="tr"/>
      <c:layout>
        <c:manualLayout>
          <c:xMode val="edge"/>
          <c:yMode val="edge"/>
          <c:x val="0.76753336852218434"/>
          <c:y val="0.10666592009854707"/>
          <c:w val="0.22379460545354354"/>
          <c:h val="0.4510316638203756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 w="12700">
      <a:solidFill>
        <a:schemeClr val="bg1"/>
      </a:solidFill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rot="0" vert="horz"/>
          <a:lstStyle/>
          <a:p>
            <a:pPr>
              <a:defRPr/>
            </a:pPr>
            <a:r>
              <a:rPr lang="it-IT"/>
              <a:t>Percentuali di bulli e vittime in Italia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Vittime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Foglio1!$A$2:$A$5</c:f>
              <c:strCache>
                <c:ptCount val="4"/>
                <c:pt idx="0">
                  <c:v>Bullismo Diretto</c:v>
                </c:pt>
                <c:pt idx="1">
                  <c:v>Bullismo Indiretto</c:v>
                </c:pt>
                <c:pt idx="2">
                  <c:v>Cyberbullismo Cellulare</c:v>
                </c:pt>
                <c:pt idx="3">
                  <c:v>Cyberbullismo Internet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Bulli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ctr"/>
            <c:showVal val="1"/>
          </c:dLbls>
          <c:cat>
            <c:strRef>
              <c:f>Foglio1!$A$2:$A$5</c:f>
              <c:strCache>
                <c:ptCount val="4"/>
                <c:pt idx="0">
                  <c:v>Bullismo Diretto</c:v>
                </c:pt>
                <c:pt idx="1">
                  <c:v>Bullismo Indiretto</c:v>
                </c:pt>
                <c:pt idx="2">
                  <c:v>Cyberbullismo Cellulare</c:v>
                </c:pt>
                <c:pt idx="3">
                  <c:v>Cyberbullismo Internet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gapWidth val="219"/>
        <c:overlap val="-27"/>
        <c:axId val="171496576"/>
        <c:axId val="171498112"/>
      </c:barChart>
      <c:catAx>
        <c:axId val="171496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713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71498112"/>
        <c:crosses val="autoZero"/>
        <c:auto val="1"/>
        <c:lblAlgn val="ctr"/>
        <c:lblOffset val="100"/>
      </c:catAx>
      <c:valAx>
        <c:axId val="171498112"/>
        <c:scaling>
          <c:orientation val="minMax"/>
        </c:scaling>
        <c:axPos val="l"/>
        <c:majorGridlines>
          <c:spPr>
            <a:ln w="7138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it-IT"/>
          </a:p>
        </c:txPr>
        <c:crossAx val="171496576"/>
        <c:crosses val="autoZero"/>
        <c:crossBetween val="between"/>
      </c:valAx>
      <c:spPr>
        <a:noFill/>
        <a:ln w="19034">
          <a:noFill/>
        </a:ln>
      </c:spPr>
    </c:plotArea>
    <c:legend>
      <c:legendPos val="r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</c:chart>
  <c:spPr>
    <a:solidFill>
      <a:schemeClr val="lt1"/>
    </a:solidFill>
    <a:ln w="1905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/>
            </a:pPr>
            <a:r>
              <a:rPr lang="it-IT"/>
              <a:t>Luogo prevalente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spPr>
              <a:solidFill>
                <a:schemeClr val="lt1"/>
              </a:solidFill>
              <a:ln w="1905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4"/>
              </a:solidFill>
              <a:ln w="14276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6"/>
              </a:solidFill>
              <a:ln w="14276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2">
                  <a:lumMod val="60000"/>
                </a:schemeClr>
              </a:solidFill>
              <a:ln w="14276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4">
                  <a:lumMod val="60000"/>
                </a:schemeClr>
              </a:solidFill>
              <a:ln w="14276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>
                  <a:lumMod val="60000"/>
                </a:schemeClr>
              </a:solidFill>
              <a:ln w="14276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2">
                  <a:lumMod val="80000"/>
                  <a:lumOff val="20000"/>
                </a:schemeClr>
              </a:solidFill>
              <a:ln w="14276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2.1387799761251186E-2"/>
                  <c:y val="-2.353544332148157E-2"/>
                </c:manualLayout>
              </c:layout>
              <c:showPercent val="1"/>
            </c:dLbl>
            <c:dLbl>
              <c:idx val="2"/>
              <c:layout>
                <c:manualLayout>
                  <c:x val="-3.0425213380030593E-2"/>
                  <c:y val="-3.5136411993616841E-2"/>
                </c:manualLayout>
              </c:layout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showPercent val="1"/>
            <c:showLeaderLines val="1"/>
            <c:leaderLines>
              <c:spPr>
                <a:ln w="7138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</c:dLbls>
          <c:cat>
            <c:strRef>
              <c:f>Foglio1!$A$2:$A$8</c:f>
              <c:strCache>
                <c:ptCount val="7"/>
                <c:pt idx="0">
                  <c:v>Scuola</c:v>
                </c:pt>
                <c:pt idx="1">
                  <c:v>Internet</c:v>
                </c:pt>
                <c:pt idx="2">
                  <c:v>Strada</c:v>
                </c:pt>
                <c:pt idx="3">
                  <c:v>Luogo Pubblico</c:v>
                </c:pt>
                <c:pt idx="4">
                  <c:v>Impianti sportivi</c:v>
                </c:pt>
                <c:pt idx="5">
                  <c:v>Oratorio</c:v>
                </c:pt>
                <c:pt idx="6">
                  <c:v>Altro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82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 w="19034">
          <a:noFill/>
        </a:ln>
      </c:spPr>
    </c:plotArea>
    <c:legend>
      <c:legendPos val="r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zero"/>
  </c:chart>
  <c:spPr>
    <a:solidFill>
      <a:schemeClr val="lt1"/>
    </a:solidFill>
    <a:ln w="1905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CE8DD-3553-4E64-8AA8-99B7733D67EF}" type="doc">
      <dgm:prSet loTypeId="urn:microsoft.com/office/officeart/2005/8/layout/lProcess2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C24AB78-3516-46EE-9E05-1A4614ABFFC8}">
      <dgm:prSet custT="1"/>
      <dgm:spPr/>
      <dgm:t>
        <a:bodyPr rIns="252000"/>
        <a:lstStyle/>
        <a:p>
          <a:pPr rtl="0"/>
          <a:r>
            <a:rPr lang="it-IT" sz="1600" b="1" dirty="0" smtClean="0">
              <a:solidFill>
                <a:srgbClr val="FF0000"/>
              </a:solidFill>
            </a:rPr>
            <a:t>uno scherzo</a:t>
          </a:r>
          <a:r>
            <a:rPr lang="it-IT" sz="1600" b="1" dirty="0" smtClean="0"/>
            <a:t>: </a:t>
          </a:r>
          <a:r>
            <a:rPr lang="it-IT" sz="1600" b="0" dirty="0" smtClean="0"/>
            <a:t>nello </a:t>
          </a:r>
          <a:r>
            <a:rPr lang="it-IT" sz="1600" dirty="0" smtClean="0"/>
            <a:t>scherzo l’intento è di divertirsi tutti insieme, non di ferire l’altro; </a:t>
          </a:r>
          <a:endParaRPr lang="it-IT" sz="1600" dirty="0"/>
        </a:p>
      </dgm:t>
    </dgm:pt>
    <dgm:pt modelId="{C2C75AA1-CD59-4AC7-A8AD-4A6E5AF09C19}" type="parTrans" cxnId="{ACEAF7C5-8A28-446E-96E8-5CDB61104C36}">
      <dgm:prSet/>
      <dgm:spPr/>
      <dgm:t>
        <a:bodyPr/>
        <a:lstStyle/>
        <a:p>
          <a:endParaRPr lang="it-IT"/>
        </a:p>
      </dgm:t>
    </dgm:pt>
    <dgm:pt modelId="{95A2D849-D67B-4EBF-9274-7097809CE7E1}" type="sibTrans" cxnId="{ACEAF7C5-8A28-446E-96E8-5CDB61104C36}">
      <dgm:prSet/>
      <dgm:spPr/>
      <dgm:t>
        <a:bodyPr/>
        <a:lstStyle/>
        <a:p>
          <a:endParaRPr lang="it-IT"/>
        </a:p>
      </dgm:t>
    </dgm:pt>
    <dgm:pt modelId="{3251C548-F362-4055-9003-71413C5CBF0F}">
      <dgm:prSet custT="1"/>
      <dgm:spPr/>
      <dgm:t>
        <a:bodyPr/>
        <a:lstStyle/>
        <a:p>
          <a:pPr rtl="0"/>
          <a:r>
            <a:rPr lang="it-IT" sz="2800" b="1" u="sng" dirty="0" smtClean="0"/>
            <a:t>NON </a:t>
          </a:r>
          <a:r>
            <a:rPr lang="it-IT" sz="2800" b="1" dirty="0" smtClean="0"/>
            <a:t>È</a:t>
          </a:r>
          <a:endParaRPr lang="it-IT" sz="2800" b="1" u="sng" dirty="0"/>
        </a:p>
      </dgm:t>
    </dgm:pt>
    <dgm:pt modelId="{3D2D602A-B517-4EC2-A701-D67AC11B4170}" type="parTrans" cxnId="{73DCDEA1-4BAD-4127-BA23-F1154E76C0F1}">
      <dgm:prSet/>
      <dgm:spPr/>
      <dgm:t>
        <a:bodyPr/>
        <a:lstStyle/>
        <a:p>
          <a:endParaRPr lang="it-IT"/>
        </a:p>
      </dgm:t>
    </dgm:pt>
    <dgm:pt modelId="{0DEC5079-D717-490D-AD3E-508D5CFAC477}" type="sibTrans" cxnId="{73DCDEA1-4BAD-4127-BA23-F1154E76C0F1}">
      <dgm:prSet/>
      <dgm:spPr/>
      <dgm:t>
        <a:bodyPr/>
        <a:lstStyle/>
        <a:p>
          <a:endParaRPr lang="it-IT"/>
        </a:p>
      </dgm:t>
    </dgm:pt>
    <dgm:pt modelId="{4921DC04-51C0-4FD0-840A-EF7B7C158E7A}">
      <dgm:prSet custT="1"/>
      <dgm:spPr>
        <a:noFill/>
      </dgm:spPr>
      <dgm:t>
        <a:bodyPr/>
        <a:lstStyle/>
        <a:p>
          <a:pPr rtl="0"/>
          <a:r>
            <a:rPr lang="it-IT" sz="1500" b="1" dirty="0" smtClean="0">
              <a:solidFill>
                <a:srgbClr val="FF0000"/>
              </a:solidFill>
            </a:rPr>
            <a:t>un conflitto fra coetanei</a:t>
          </a:r>
          <a:r>
            <a:rPr lang="it-IT" sz="1500" dirty="0" smtClean="0"/>
            <a:t>: il conflitto (litigio) è episodico, può accadere a chiunque, nell’ambito di una relazione paritaria </a:t>
          </a:r>
          <a:r>
            <a:rPr lang="it-IT" sz="1600" dirty="0" smtClean="0"/>
            <a:t> </a:t>
          </a:r>
          <a:endParaRPr lang="it-IT" sz="1600" dirty="0"/>
        </a:p>
      </dgm:t>
    </dgm:pt>
    <dgm:pt modelId="{D3F33ADC-4643-4316-8984-800E66C96E71}" type="parTrans" cxnId="{ADAB9D03-3795-417A-8F16-128A5DB62E71}">
      <dgm:prSet/>
      <dgm:spPr/>
      <dgm:t>
        <a:bodyPr/>
        <a:lstStyle/>
        <a:p>
          <a:endParaRPr lang="it-IT"/>
        </a:p>
      </dgm:t>
    </dgm:pt>
    <dgm:pt modelId="{639D8788-557D-442F-9016-E150C82FA179}" type="sibTrans" cxnId="{ADAB9D03-3795-417A-8F16-128A5DB62E71}">
      <dgm:prSet/>
      <dgm:spPr/>
      <dgm:t>
        <a:bodyPr/>
        <a:lstStyle/>
        <a:p>
          <a:endParaRPr lang="it-IT"/>
        </a:p>
      </dgm:t>
    </dgm:pt>
    <dgm:pt modelId="{6CD45029-3417-40B5-944E-1A2BD5544893}">
      <dgm:prSet/>
      <dgm:spPr/>
      <dgm:t>
        <a:bodyPr/>
        <a:lstStyle/>
        <a:p>
          <a:pPr rtl="0"/>
          <a:endParaRPr lang="it-IT" dirty="0"/>
        </a:p>
      </dgm:t>
    </dgm:pt>
    <dgm:pt modelId="{B065F73B-8AA9-427B-A0D9-6DDEB1797CEF}" type="sibTrans" cxnId="{0212A356-9956-4F73-899C-8D4BD89F3749}">
      <dgm:prSet/>
      <dgm:spPr/>
      <dgm:t>
        <a:bodyPr/>
        <a:lstStyle/>
        <a:p>
          <a:endParaRPr lang="it-IT"/>
        </a:p>
      </dgm:t>
    </dgm:pt>
    <dgm:pt modelId="{CC3E45B2-6F10-4C97-A8CD-4E8C2E0EA71B}" type="parTrans" cxnId="{0212A356-9956-4F73-899C-8D4BD89F3749}">
      <dgm:prSet/>
      <dgm:spPr/>
      <dgm:t>
        <a:bodyPr/>
        <a:lstStyle/>
        <a:p>
          <a:endParaRPr lang="it-IT"/>
        </a:p>
      </dgm:t>
    </dgm:pt>
    <dgm:pt modelId="{43E361D6-4720-4A5A-A60C-98ACC2196EF1}">
      <dgm:prSet/>
      <dgm:spPr/>
      <dgm:t>
        <a:bodyPr/>
        <a:lstStyle/>
        <a:p>
          <a:pPr rtl="0"/>
          <a:r>
            <a:rPr lang="it-IT" b="1" dirty="0" smtClean="0"/>
            <a:t>IL BULLISMO NON È: </a:t>
          </a:r>
          <a:endParaRPr lang="it-IT" b="1" dirty="0"/>
        </a:p>
      </dgm:t>
    </dgm:pt>
    <dgm:pt modelId="{0FE7FC0A-BDE8-42AD-875B-F770F879AE3D}" type="sibTrans" cxnId="{E4A6B9DD-DBE5-4981-8886-77FF3DD44EAD}">
      <dgm:prSet/>
      <dgm:spPr/>
      <dgm:t>
        <a:bodyPr/>
        <a:lstStyle/>
        <a:p>
          <a:endParaRPr lang="it-IT"/>
        </a:p>
      </dgm:t>
    </dgm:pt>
    <dgm:pt modelId="{4C02A950-BFF3-457E-A53A-B25316F5955B}" type="parTrans" cxnId="{E4A6B9DD-DBE5-4981-8886-77FF3DD44EAD}">
      <dgm:prSet/>
      <dgm:spPr/>
      <dgm:t>
        <a:bodyPr/>
        <a:lstStyle/>
        <a:p>
          <a:endParaRPr lang="it-IT"/>
        </a:p>
      </dgm:t>
    </dgm:pt>
    <dgm:pt modelId="{AD850221-3FAE-4807-8848-CCB7376DCA11}" type="pres">
      <dgm:prSet presAssocID="{9C9CE8DD-3553-4E64-8AA8-99B7733D67E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C11944D-C5A4-40A6-804F-51194573E177}" type="pres">
      <dgm:prSet presAssocID="{43E361D6-4720-4A5A-A60C-98ACC2196EF1}" presName="compNode" presStyleCnt="0"/>
      <dgm:spPr/>
    </dgm:pt>
    <dgm:pt modelId="{781FD289-6253-4B1B-83E6-9CC4B0169936}" type="pres">
      <dgm:prSet presAssocID="{43E361D6-4720-4A5A-A60C-98ACC2196EF1}" presName="aNode" presStyleLbl="bgShp" presStyleIdx="0" presStyleCnt="3"/>
      <dgm:spPr/>
      <dgm:t>
        <a:bodyPr/>
        <a:lstStyle/>
        <a:p>
          <a:endParaRPr lang="it-IT"/>
        </a:p>
      </dgm:t>
    </dgm:pt>
    <dgm:pt modelId="{19343B43-EBB1-482F-B800-A3887AE30756}" type="pres">
      <dgm:prSet presAssocID="{43E361D6-4720-4A5A-A60C-98ACC2196EF1}" presName="textNode" presStyleLbl="bgShp" presStyleIdx="0" presStyleCnt="3"/>
      <dgm:spPr/>
      <dgm:t>
        <a:bodyPr/>
        <a:lstStyle/>
        <a:p>
          <a:endParaRPr lang="it-IT"/>
        </a:p>
      </dgm:t>
    </dgm:pt>
    <dgm:pt modelId="{BC2409FF-FDDB-495D-9D46-CC40CF6F1E3F}" type="pres">
      <dgm:prSet presAssocID="{43E361D6-4720-4A5A-A60C-98ACC2196EF1}" presName="compChildNode" presStyleCnt="0"/>
      <dgm:spPr/>
    </dgm:pt>
    <dgm:pt modelId="{95653E4B-69DE-4BCA-858F-1F3734F0F130}" type="pres">
      <dgm:prSet presAssocID="{43E361D6-4720-4A5A-A60C-98ACC2196EF1}" presName="theInnerList" presStyleCnt="0"/>
      <dgm:spPr/>
    </dgm:pt>
    <dgm:pt modelId="{B72ADCFC-6BB7-477E-A627-E20C6070010D}" type="pres">
      <dgm:prSet presAssocID="{43E361D6-4720-4A5A-A60C-98ACC2196EF1}" presName="aSpace" presStyleCnt="0"/>
      <dgm:spPr/>
    </dgm:pt>
    <dgm:pt modelId="{637C3EEC-5DF1-411F-976A-E65F4D49BEA1}" type="pres">
      <dgm:prSet presAssocID="{6CD45029-3417-40B5-944E-1A2BD5544893}" presName="compNode" presStyleCnt="0"/>
      <dgm:spPr/>
    </dgm:pt>
    <dgm:pt modelId="{67055729-48A6-4E5F-80C4-A35FB31DC282}" type="pres">
      <dgm:prSet presAssocID="{6CD45029-3417-40B5-944E-1A2BD5544893}" presName="aNode" presStyleLbl="bgShp" presStyleIdx="1" presStyleCnt="3" custLinFactNeighborX="-1088" custLinFactNeighborY="-7692"/>
      <dgm:spPr>
        <a:prstGeom prst="rightArrow">
          <a:avLst/>
        </a:prstGeom>
      </dgm:spPr>
      <dgm:t>
        <a:bodyPr/>
        <a:lstStyle/>
        <a:p>
          <a:endParaRPr lang="it-IT"/>
        </a:p>
      </dgm:t>
    </dgm:pt>
    <dgm:pt modelId="{B6EB90AB-43CA-47C8-93E5-B6338DABA06B}" type="pres">
      <dgm:prSet presAssocID="{6CD45029-3417-40B5-944E-1A2BD5544893}" presName="textNode" presStyleLbl="bgShp" presStyleIdx="1" presStyleCnt="3"/>
      <dgm:spPr/>
      <dgm:t>
        <a:bodyPr/>
        <a:lstStyle/>
        <a:p>
          <a:endParaRPr lang="it-IT"/>
        </a:p>
      </dgm:t>
    </dgm:pt>
    <dgm:pt modelId="{38E7E6BC-BC16-4C89-8802-CBBC11A01885}" type="pres">
      <dgm:prSet presAssocID="{6CD45029-3417-40B5-944E-1A2BD5544893}" presName="compChildNode" presStyleCnt="0"/>
      <dgm:spPr/>
    </dgm:pt>
    <dgm:pt modelId="{B6162B02-9332-4B4A-8B6C-F26810E998DC}" type="pres">
      <dgm:prSet presAssocID="{6CD45029-3417-40B5-944E-1A2BD5544893}" presName="theInnerList" presStyleCnt="0"/>
      <dgm:spPr/>
    </dgm:pt>
    <dgm:pt modelId="{15C1BFDF-18C1-4072-AC73-E7CCBF8E8BE9}" type="pres">
      <dgm:prSet presAssocID="{6CD45029-3417-40B5-944E-1A2BD5544893}" presName="aSpace" presStyleCnt="0"/>
      <dgm:spPr/>
    </dgm:pt>
    <dgm:pt modelId="{D8CE871D-6D97-414B-B422-193A24948A17}" type="pres">
      <dgm:prSet presAssocID="{CC24AB78-3516-46EE-9E05-1A4614ABFFC8}" presName="compNode" presStyleCnt="0"/>
      <dgm:spPr/>
    </dgm:pt>
    <dgm:pt modelId="{5AF1BDC8-4CC1-4D71-8F55-E8DC931AB482}" type="pres">
      <dgm:prSet presAssocID="{CC24AB78-3516-46EE-9E05-1A4614ABFFC8}" presName="aNode" presStyleLbl="bgShp" presStyleIdx="2" presStyleCnt="3"/>
      <dgm:spPr/>
      <dgm:t>
        <a:bodyPr/>
        <a:lstStyle/>
        <a:p>
          <a:endParaRPr lang="it-IT"/>
        </a:p>
      </dgm:t>
    </dgm:pt>
    <dgm:pt modelId="{ADD33DF5-652B-4F5D-BB42-62D4599A162F}" type="pres">
      <dgm:prSet presAssocID="{CC24AB78-3516-46EE-9E05-1A4614ABFFC8}" presName="textNode" presStyleLbl="bgShp" presStyleIdx="2" presStyleCnt="3"/>
      <dgm:spPr/>
      <dgm:t>
        <a:bodyPr/>
        <a:lstStyle/>
        <a:p>
          <a:endParaRPr lang="it-IT"/>
        </a:p>
      </dgm:t>
    </dgm:pt>
    <dgm:pt modelId="{DAC2F515-3BEA-413F-BEB0-D768D08C9860}" type="pres">
      <dgm:prSet presAssocID="{CC24AB78-3516-46EE-9E05-1A4614ABFFC8}" presName="compChildNode" presStyleCnt="0"/>
      <dgm:spPr/>
    </dgm:pt>
    <dgm:pt modelId="{F21C4CCF-E5FA-4FF9-BA5E-4F4B26C10314}" type="pres">
      <dgm:prSet presAssocID="{CC24AB78-3516-46EE-9E05-1A4614ABFFC8}" presName="theInnerList" presStyleCnt="0"/>
      <dgm:spPr/>
    </dgm:pt>
    <dgm:pt modelId="{3143681C-0667-457E-B1BC-1E8569371FE8}" type="pres">
      <dgm:prSet presAssocID="{3251C548-F362-4055-9003-71413C5CBF0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F452D0-A731-4C4D-B179-05A52099F891}" type="pres">
      <dgm:prSet presAssocID="{3251C548-F362-4055-9003-71413C5CBF0F}" presName="aSpace2" presStyleCnt="0"/>
      <dgm:spPr/>
    </dgm:pt>
    <dgm:pt modelId="{36547DF2-2F10-4BE4-BF27-280DB8CB48C5}" type="pres">
      <dgm:prSet presAssocID="{4921DC04-51C0-4FD0-840A-EF7B7C158E7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186661E-A59A-4040-A670-49E14F4EC61F}" type="presOf" srcId="{4921DC04-51C0-4FD0-840A-EF7B7C158E7A}" destId="{36547DF2-2F10-4BE4-BF27-280DB8CB48C5}" srcOrd="0" destOrd="0" presId="urn:microsoft.com/office/officeart/2005/8/layout/lProcess2"/>
    <dgm:cxn modelId="{22C07BE0-4680-458A-95A4-397ACE3B83B6}" type="presOf" srcId="{3251C548-F362-4055-9003-71413C5CBF0F}" destId="{3143681C-0667-457E-B1BC-1E8569371FE8}" srcOrd="0" destOrd="0" presId="urn:microsoft.com/office/officeart/2005/8/layout/lProcess2"/>
    <dgm:cxn modelId="{FB9291E8-9BE3-4EE3-B662-522209943871}" type="presOf" srcId="{6CD45029-3417-40B5-944E-1A2BD5544893}" destId="{67055729-48A6-4E5F-80C4-A35FB31DC282}" srcOrd="0" destOrd="0" presId="urn:microsoft.com/office/officeart/2005/8/layout/lProcess2"/>
    <dgm:cxn modelId="{6FA1B0DC-0BDD-40E5-A8F6-D61C8C49884B}" type="presOf" srcId="{6CD45029-3417-40B5-944E-1A2BD5544893}" destId="{B6EB90AB-43CA-47C8-93E5-B6338DABA06B}" srcOrd="1" destOrd="0" presId="urn:microsoft.com/office/officeart/2005/8/layout/lProcess2"/>
    <dgm:cxn modelId="{3DCE91EB-9B92-4BD4-B982-7D0D94DD6339}" type="presOf" srcId="{CC24AB78-3516-46EE-9E05-1A4614ABFFC8}" destId="{5AF1BDC8-4CC1-4D71-8F55-E8DC931AB482}" srcOrd="0" destOrd="0" presId="urn:microsoft.com/office/officeart/2005/8/layout/lProcess2"/>
    <dgm:cxn modelId="{CD425194-F33E-4EDB-948A-78D78104731F}" type="presOf" srcId="{9C9CE8DD-3553-4E64-8AA8-99B7733D67EF}" destId="{AD850221-3FAE-4807-8848-CCB7376DCA11}" srcOrd="0" destOrd="0" presId="urn:microsoft.com/office/officeart/2005/8/layout/lProcess2"/>
    <dgm:cxn modelId="{E4A6B9DD-DBE5-4981-8886-77FF3DD44EAD}" srcId="{9C9CE8DD-3553-4E64-8AA8-99B7733D67EF}" destId="{43E361D6-4720-4A5A-A60C-98ACC2196EF1}" srcOrd="0" destOrd="0" parTransId="{4C02A950-BFF3-457E-A53A-B25316F5955B}" sibTransId="{0FE7FC0A-BDE8-42AD-875B-F770F879AE3D}"/>
    <dgm:cxn modelId="{73DCDEA1-4BAD-4127-BA23-F1154E76C0F1}" srcId="{CC24AB78-3516-46EE-9E05-1A4614ABFFC8}" destId="{3251C548-F362-4055-9003-71413C5CBF0F}" srcOrd="0" destOrd="0" parTransId="{3D2D602A-B517-4EC2-A701-D67AC11B4170}" sibTransId="{0DEC5079-D717-490D-AD3E-508D5CFAC477}"/>
    <dgm:cxn modelId="{0212A356-9956-4F73-899C-8D4BD89F3749}" srcId="{9C9CE8DD-3553-4E64-8AA8-99B7733D67EF}" destId="{6CD45029-3417-40B5-944E-1A2BD5544893}" srcOrd="1" destOrd="0" parTransId="{CC3E45B2-6F10-4C97-A8CD-4E8C2E0EA71B}" sibTransId="{B065F73B-8AA9-427B-A0D9-6DDEB1797CEF}"/>
    <dgm:cxn modelId="{C5A45622-595A-4F09-A38F-445BB2820033}" type="presOf" srcId="{43E361D6-4720-4A5A-A60C-98ACC2196EF1}" destId="{781FD289-6253-4B1B-83E6-9CC4B0169936}" srcOrd="0" destOrd="0" presId="urn:microsoft.com/office/officeart/2005/8/layout/lProcess2"/>
    <dgm:cxn modelId="{A618D8C5-F8EB-4FBD-B128-63AD2F506E21}" type="presOf" srcId="{CC24AB78-3516-46EE-9E05-1A4614ABFFC8}" destId="{ADD33DF5-652B-4F5D-BB42-62D4599A162F}" srcOrd="1" destOrd="0" presId="urn:microsoft.com/office/officeart/2005/8/layout/lProcess2"/>
    <dgm:cxn modelId="{ADBED482-3644-4296-B1DF-85C236BFA6C7}" type="presOf" srcId="{43E361D6-4720-4A5A-A60C-98ACC2196EF1}" destId="{19343B43-EBB1-482F-B800-A3887AE30756}" srcOrd="1" destOrd="0" presId="urn:microsoft.com/office/officeart/2005/8/layout/lProcess2"/>
    <dgm:cxn modelId="{ACEAF7C5-8A28-446E-96E8-5CDB61104C36}" srcId="{9C9CE8DD-3553-4E64-8AA8-99B7733D67EF}" destId="{CC24AB78-3516-46EE-9E05-1A4614ABFFC8}" srcOrd="2" destOrd="0" parTransId="{C2C75AA1-CD59-4AC7-A8AD-4A6E5AF09C19}" sibTransId="{95A2D849-D67B-4EBF-9274-7097809CE7E1}"/>
    <dgm:cxn modelId="{ADAB9D03-3795-417A-8F16-128A5DB62E71}" srcId="{CC24AB78-3516-46EE-9E05-1A4614ABFFC8}" destId="{4921DC04-51C0-4FD0-840A-EF7B7C158E7A}" srcOrd="1" destOrd="0" parTransId="{D3F33ADC-4643-4316-8984-800E66C96E71}" sibTransId="{639D8788-557D-442F-9016-E150C82FA179}"/>
    <dgm:cxn modelId="{C4E8E31E-E636-4708-B40D-FD9ACF5631F9}" type="presParOf" srcId="{AD850221-3FAE-4807-8848-CCB7376DCA11}" destId="{CC11944D-C5A4-40A6-804F-51194573E177}" srcOrd="0" destOrd="0" presId="urn:microsoft.com/office/officeart/2005/8/layout/lProcess2"/>
    <dgm:cxn modelId="{AD520DD6-BD2A-46E5-B5C9-2117C82F4BFD}" type="presParOf" srcId="{CC11944D-C5A4-40A6-804F-51194573E177}" destId="{781FD289-6253-4B1B-83E6-9CC4B0169936}" srcOrd="0" destOrd="0" presId="urn:microsoft.com/office/officeart/2005/8/layout/lProcess2"/>
    <dgm:cxn modelId="{7B13E233-26E3-4DB7-82A7-760BD7D93170}" type="presParOf" srcId="{CC11944D-C5A4-40A6-804F-51194573E177}" destId="{19343B43-EBB1-482F-B800-A3887AE30756}" srcOrd="1" destOrd="0" presId="urn:microsoft.com/office/officeart/2005/8/layout/lProcess2"/>
    <dgm:cxn modelId="{BD79B5A0-DA7C-4366-AA18-FA641B91A6A1}" type="presParOf" srcId="{CC11944D-C5A4-40A6-804F-51194573E177}" destId="{BC2409FF-FDDB-495D-9D46-CC40CF6F1E3F}" srcOrd="2" destOrd="0" presId="urn:microsoft.com/office/officeart/2005/8/layout/lProcess2"/>
    <dgm:cxn modelId="{A844F173-8C6D-45EC-B83E-9733256CBCE3}" type="presParOf" srcId="{BC2409FF-FDDB-495D-9D46-CC40CF6F1E3F}" destId="{95653E4B-69DE-4BCA-858F-1F3734F0F130}" srcOrd="0" destOrd="0" presId="urn:microsoft.com/office/officeart/2005/8/layout/lProcess2"/>
    <dgm:cxn modelId="{29295C98-E1B9-4C38-9E47-86D46AE0A045}" type="presParOf" srcId="{AD850221-3FAE-4807-8848-CCB7376DCA11}" destId="{B72ADCFC-6BB7-477E-A627-E20C6070010D}" srcOrd="1" destOrd="0" presId="urn:microsoft.com/office/officeart/2005/8/layout/lProcess2"/>
    <dgm:cxn modelId="{E7134CCA-3156-4795-A92E-AE41A8F8DE49}" type="presParOf" srcId="{AD850221-3FAE-4807-8848-CCB7376DCA11}" destId="{637C3EEC-5DF1-411F-976A-E65F4D49BEA1}" srcOrd="2" destOrd="0" presId="urn:microsoft.com/office/officeart/2005/8/layout/lProcess2"/>
    <dgm:cxn modelId="{20CF6AAB-DC82-465A-98D7-71C8C0573BB7}" type="presParOf" srcId="{637C3EEC-5DF1-411F-976A-E65F4D49BEA1}" destId="{67055729-48A6-4E5F-80C4-A35FB31DC282}" srcOrd="0" destOrd="0" presId="urn:microsoft.com/office/officeart/2005/8/layout/lProcess2"/>
    <dgm:cxn modelId="{703843EC-67C8-4F2F-901B-0B5D4F0E3C97}" type="presParOf" srcId="{637C3EEC-5DF1-411F-976A-E65F4D49BEA1}" destId="{B6EB90AB-43CA-47C8-93E5-B6338DABA06B}" srcOrd="1" destOrd="0" presId="urn:microsoft.com/office/officeart/2005/8/layout/lProcess2"/>
    <dgm:cxn modelId="{67C6771B-1C87-4BF9-8452-C8CCAD0775CE}" type="presParOf" srcId="{637C3EEC-5DF1-411F-976A-E65F4D49BEA1}" destId="{38E7E6BC-BC16-4C89-8802-CBBC11A01885}" srcOrd="2" destOrd="0" presId="urn:microsoft.com/office/officeart/2005/8/layout/lProcess2"/>
    <dgm:cxn modelId="{DB180031-A0D4-4A3E-81D8-7A45B0310B25}" type="presParOf" srcId="{38E7E6BC-BC16-4C89-8802-CBBC11A01885}" destId="{B6162B02-9332-4B4A-8B6C-F26810E998DC}" srcOrd="0" destOrd="0" presId="urn:microsoft.com/office/officeart/2005/8/layout/lProcess2"/>
    <dgm:cxn modelId="{63E141D4-997B-43C4-909F-50E1456A0B24}" type="presParOf" srcId="{AD850221-3FAE-4807-8848-CCB7376DCA11}" destId="{15C1BFDF-18C1-4072-AC73-E7CCBF8E8BE9}" srcOrd="3" destOrd="0" presId="urn:microsoft.com/office/officeart/2005/8/layout/lProcess2"/>
    <dgm:cxn modelId="{A911982A-5056-4531-9418-D35AD8A9F0C8}" type="presParOf" srcId="{AD850221-3FAE-4807-8848-CCB7376DCA11}" destId="{D8CE871D-6D97-414B-B422-193A24948A17}" srcOrd="4" destOrd="0" presId="urn:microsoft.com/office/officeart/2005/8/layout/lProcess2"/>
    <dgm:cxn modelId="{D8137D88-D24F-4667-9D1B-65E5751BE701}" type="presParOf" srcId="{D8CE871D-6D97-414B-B422-193A24948A17}" destId="{5AF1BDC8-4CC1-4D71-8F55-E8DC931AB482}" srcOrd="0" destOrd="0" presId="urn:microsoft.com/office/officeart/2005/8/layout/lProcess2"/>
    <dgm:cxn modelId="{8F3E8207-B018-4B53-858A-124A5B17FA3F}" type="presParOf" srcId="{D8CE871D-6D97-414B-B422-193A24948A17}" destId="{ADD33DF5-652B-4F5D-BB42-62D4599A162F}" srcOrd="1" destOrd="0" presId="urn:microsoft.com/office/officeart/2005/8/layout/lProcess2"/>
    <dgm:cxn modelId="{D573C43C-D60F-4F5C-9A0D-27F87270F4DE}" type="presParOf" srcId="{D8CE871D-6D97-414B-B422-193A24948A17}" destId="{DAC2F515-3BEA-413F-BEB0-D768D08C9860}" srcOrd="2" destOrd="0" presId="urn:microsoft.com/office/officeart/2005/8/layout/lProcess2"/>
    <dgm:cxn modelId="{747943FF-EA91-41C8-8A0F-ED3A07D53D46}" type="presParOf" srcId="{DAC2F515-3BEA-413F-BEB0-D768D08C9860}" destId="{F21C4CCF-E5FA-4FF9-BA5E-4F4B26C10314}" srcOrd="0" destOrd="0" presId="urn:microsoft.com/office/officeart/2005/8/layout/lProcess2"/>
    <dgm:cxn modelId="{42220C60-3926-40C8-88A3-543025A70364}" type="presParOf" srcId="{F21C4CCF-E5FA-4FF9-BA5E-4F4B26C10314}" destId="{3143681C-0667-457E-B1BC-1E8569371FE8}" srcOrd="0" destOrd="0" presId="urn:microsoft.com/office/officeart/2005/8/layout/lProcess2"/>
    <dgm:cxn modelId="{5224E0AF-03AF-4390-B61B-AFDDCF7F7357}" type="presParOf" srcId="{F21C4CCF-E5FA-4FF9-BA5E-4F4B26C10314}" destId="{4BF452D0-A731-4C4D-B179-05A52099F891}" srcOrd="1" destOrd="0" presId="urn:microsoft.com/office/officeart/2005/8/layout/lProcess2"/>
    <dgm:cxn modelId="{44419D4C-4507-4D55-81EE-1C99E206BA69}" type="presParOf" srcId="{F21C4CCF-E5FA-4FF9-BA5E-4F4B26C10314}" destId="{36547DF2-2F10-4BE4-BF27-280DB8CB48C5}" srcOrd="2" destOrd="0" presId="urn:microsoft.com/office/officeart/2005/8/layout/l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6E6B9-0861-4F7C-A193-AAF13FDC8605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BE03B2-2AF0-47DA-9166-391DB5F88D9F}">
      <dgm:prSet phldrT="[Testo]"/>
      <dgm:spPr/>
      <dgm:t>
        <a:bodyPr>
          <a:scene3d>
            <a:camera prst="perspectiveLeft"/>
            <a:lightRig rig="threePt" dir="t"/>
          </a:scene3d>
        </a:bodyPr>
        <a:lstStyle/>
        <a:p>
          <a:r>
            <a:rPr lang="it-IT" b="0" dirty="0" smtClean="0">
              <a:solidFill>
                <a:srgbClr val="002060"/>
              </a:solidFill>
              <a:latin typeface="Cambria" pitchFamily="18" charset="0"/>
            </a:rPr>
            <a:t>Il 39% delle scuole ha già attuato azioni specifiche contro il </a:t>
          </a:r>
          <a:r>
            <a:rPr lang="it-IT" b="0" dirty="0" err="1" smtClean="0">
              <a:solidFill>
                <a:srgbClr val="002060"/>
              </a:solidFill>
              <a:latin typeface="Cambria" pitchFamily="18" charset="0"/>
            </a:rPr>
            <a:t>Cyberbullismo</a:t>
          </a:r>
          <a:endParaRPr lang="it-IT" b="0" dirty="0">
            <a:latin typeface="Cambria" pitchFamily="18" charset="0"/>
          </a:endParaRPr>
        </a:p>
      </dgm:t>
    </dgm:pt>
    <dgm:pt modelId="{7F0B531F-7274-468C-B84A-93999A4E785C}" type="parTrans" cxnId="{A6ED6709-48B1-45E3-98B3-EF0BC6F129AF}">
      <dgm:prSet/>
      <dgm:spPr/>
      <dgm:t>
        <a:bodyPr/>
        <a:lstStyle/>
        <a:p>
          <a:endParaRPr lang="it-IT"/>
        </a:p>
      </dgm:t>
    </dgm:pt>
    <dgm:pt modelId="{8AB5ED9A-8074-4054-80BA-E699D0220D1F}" type="sibTrans" cxnId="{A6ED6709-48B1-45E3-98B3-EF0BC6F129AF}">
      <dgm:prSet/>
      <dgm:spPr/>
      <dgm:t>
        <a:bodyPr/>
        <a:lstStyle/>
        <a:p>
          <a:endParaRPr lang="it-IT"/>
        </a:p>
      </dgm:t>
    </dgm:pt>
    <dgm:pt modelId="{23946291-E340-41A0-8055-0D59D4A3F918}">
      <dgm:prSet phldrT="[Testo]"/>
      <dgm:spPr/>
      <dgm:t>
        <a:bodyPr>
          <a:scene3d>
            <a:camera prst="perspectiveLeft"/>
            <a:lightRig rig="threePt" dir="t"/>
          </a:scene3d>
        </a:bodyPr>
        <a:lstStyle/>
        <a:p>
          <a:r>
            <a:rPr lang="it-IT" b="1" dirty="0" smtClean="0">
              <a:solidFill>
                <a:srgbClr val="002060"/>
              </a:solidFill>
            </a:rPr>
            <a:t>Pochissime, solo il 10%, ha un programma di monitoraggio del fenomeno.</a:t>
          </a:r>
          <a:endParaRPr lang="it-IT" dirty="0"/>
        </a:p>
      </dgm:t>
    </dgm:pt>
    <dgm:pt modelId="{57361228-82BD-461E-B6BF-28A37EFE5921}" type="parTrans" cxnId="{2F3EA434-0ABA-4781-884F-672193809734}">
      <dgm:prSet/>
      <dgm:spPr/>
      <dgm:t>
        <a:bodyPr/>
        <a:lstStyle/>
        <a:p>
          <a:endParaRPr lang="it-IT"/>
        </a:p>
      </dgm:t>
    </dgm:pt>
    <dgm:pt modelId="{9C9D64CE-2A83-4F64-889B-C4B9C2B161FF}" type="sibTrans" cxnId="{2F3EA434-0ABA-4781-884F-672193809734}">
      <dgm:prSet/>
      <dgm:spPr/>
      <dgm:t>
        <a:bodyPr/>
        <a:lstStyle/>
        <a:p>
          <a:endParaRPr lang="it-IT"/>
        </a:p>
      </dgm:t>
    </dgm:pt>
    <dgm:pt modelId="{FE65F458-D1D5-4EA3-8550-19379F1D3FE8}">
      <dgm:prSet phldrT="[Testo]" phldr="1"/>
      <dgm:spPr/>
      <dgm:t>
        <a:bodyPr>
          <a:scene3d>
            <a:camera prst="perspectiveLeft"/>
            <a:lightRig rig="threePt" dir="t"/>
          </a:scene3d>
        </a:bodyPr>
        <a:lstStyle/>
        <a:p>
          <a:endParaRPr lang="it-IT"/>
        </a:p>
      </dgm:t>
    </dgm:pt>
    <dgm:pt modelId="{BE3EBD79-4E59-4EB1-852B-4E774F467C49}" type="parTrans" cxnId="{F07E1E61-AF80-49D3-82DD-3FBB032EC662}">
      <dgm:prSet/>
      <dgm:spPr/>
      <dgm:t>
        <a:bodyPr/>
        <a:lstStyle/>
        <a:p>
          <a:endParaRPr lang="it-IT"/>
        </a:p>
      </dgm:t>
    </dgm:pt>
    <dgm:pt modelId="{988A4922-0A51-4B3B-AC3A-EB9612901736}" type="sibTrans" cxnId="{F07E1E61-AF80-49D3-82DD-3FBB032EC662}">
      <dgm:prSet/>
      <dgm:spPr/>
      <dgm:t>
        <a:bodyPr/>
        <a:lstStyle/>
        <a:p>
          <a:endParaRPr lang="it-IT"/>
        </a:p>
      </dgm:t>
    </dgm:pt>
    <dgm:pt modelId="{8E79EDAA-F2FD-4E2F-A49A-0602BB0C177A}">
      <dgm:prSet phldrT="[Testo]" phldr="1"/>
      <dgm:spPr/>
      <dgm:t>
        <a:bodyPr>
          <a:scene3d>
            <a:camera prst="perspectiveLeft"/>
            <a:lightRig rig="threePt" dir="t"/>
          </a:scene3d>
        </a:bodyPr>
        <a:lstStyle/>
        <a:p>
          <a:endParaRPr lang="it-IT"/>
        </a:p>
      </dgm:t>
    </dgm:pt>
    <dgm:pt modelId="{761ED269-89A0-43E2-885A-092F88114E54}" type="parTrans" cxnId="{D93E4F91-65DE-4B42-B94D-CE76743BA3E1}">
      <dgm:prSet/>
      <dgm:spPr/>
      <dgm:t>
        <a:bodyPr/>
        <a:lstStyle/>
        <a:p>
          <a:endParaRPr lang="it-IT"/>
        </a:p>
      </dgm:t>
    </dgm:pt>
    <dgm:pt modelId="{6B3897E1-FC53-4E8B-83B6-F97E7C63421B}" type="sibTrans" cxnId="{D93E4F91-65DE-4B42-B94D-CE76743BA3E1}">
      <dgm:prSet/>
      <dgm:spPr/>
      <dgm:t>
        <a:bodyPr/>
        <a:lstStyle/>
        <a:p>
          <a:endParaRPr lang="it-IT"/>
        </a:p>
      </dgm:t>
    </dgm:pt>
    <dgm:pt modelId="{81EDF0D2-950B-4D76-A1EE-CABFEFCAD3BD}">
      <dgm:prSet phldrT="[Testo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>
          <a:scene3d>
            <a:camera prst="obliqueTopLef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algn="just"/>
          <a:r>
            <a:rPr lang="it-IT" b="0" cap="none" spc="0" dirty="0" smtClean="0">
              <a:ln w="50800"/>
              <a:solidFill>
                <a:schemeClr val="bg1"/>
              </a:solidFill>
              <a:effectLst/>
              <a:latin typeface="Cambria" pitchFamily="18" charset="0"/>
            </a:rPr>
            <a:t>Il 63% intende farlo nell’anno scolastico 2016/2017</a:t>
          </a:r>
          <a:endParaRPr lang="it-IT" b="0" cap="none" spc="0" dirty="0">
            <a:ln w="50800"/>
            <a:solidFill>
              <a:schemeClr val="bg1"/>
            </a:solidFill>
            <a:effectLst/>
            <a:latin typeface="Cambria" pitchFamily="18" charset="0"/>
          </a:endParaRPr>
        </a:p>
      </dgm:t>
    </dgm:pt>
    <dgm:pt modelId="{DC8803AB-3855-42AB-994B-273D7E6013E2}" type="parTrans" cxnId="{8FA6A431-2F2C-4DDB-BE51-FF2ABAE86950}">
      <dgm:prSet/>
      <dgm:spPr/>
      <dgm:t>
        <a:bodyPr/>
        <a:lstStyle/>
        <a:p>
          <a:endParaRPr lang="it-IT"/>
        </a:p>
      </dgm:t>
    </dgm:pt>
    <dgm:pt modelId="{665CE5B6-E744-479F-8748-B5F62A890E1A}" type="sibTrans" cxnId="{8FA6A431-2F2C-4DDB-BE51-FF2ABAE86950}">
      <dgm:prSet/>
      <dgm:spPr/>
      <dgm:t>
        <a:bodyPr/>
        <a:lstStyle/>
        <a:p>
          <a:endParaRPr lang="it-IT"/>
        </a:p>
      </dgm:t>
    </dgm:pt>
    <dgm:pt modelId="{368F61D2-6FBF-4B41-BDEC-75C117BF3A9C}">
      <dgm:prSet/>
      <dgm:spPr/>
      <dgm:t>
        <a:bodyPr>
          <a:scene3d>
            <a:camera prst="perspectiveHeroicExtremeLeftFacing"/>
            <a:lightRig rig="threePt" dir="t"/>
          </a:scene3d>
        </a:bodyPr>
        <a:lstStyle/>
        <a:p>
          <a:r>
            <a:rPr lang="it-IT" b="1" dirty="0" smtClean="0">
              <a:solidFill>
                <a:srgbClr val="002060"/>
              </a:solidFill>
              <a:latin typeface="Cambria" pitchFamily="18" charset="0"/>
            </a:rPr>
            <a:t>Nel 36% degli istituti la partecipazione non supera la metà dei genitori. </a:t>
          </a:r>
          <a:endParaRPr lang="it-IT" b="1" dirty="0">
            <a:solidFill>
              <a:srgbClr val="002060"/>
            </a:solidFill>
            <a:latin typeface="Cambria" pitchFamily="18" charset="0"/>
          </a:endParaRPr>
        </a:p>
      </dgm:t>
    </dgm:pt>
    <dgm:pt modelId="{B28ECA1E-0163-400F-8798-E95D8815D16E}" type="parTrans" cxnId="{4F4353D6-726F-43A2-9BCD-A8437CEA5A68}">
      <dgm:prSet/>
      <dgm:spPr/>
      <dgm:t>
        <a:bodyPr/>
        <a:lstStyle/>
        <a:p>
          <a:endParaRPr lang="it-IT"/>
        </a:p>
      </dgm:t>
    </dgm:pt>
    <dgm:pt modelId="{B364AEC6-C18C-4816-8DEA-0C96F8A86370}" type="sibTrans" cxnId="{4F4353D6-726F-43A2-9BCD-A8437CEA5A68}">
      <dgm:prSet/>
      <dgm:spPr/>
      <dgm:t>
        <a:bodyPr/>
        <a:lstStyle/>
        <a:p>
          <a:endParaRPr lang="it-IT"/>
        </a:p>
      </dgm:t>
    </dgm:pt>
    <dgm:pt modelId="{4766AA49-49C0-4D81-B50A-A31B36517F93}">
      <dgm:prSet/>
      <dgm:spPr/>
      <dgm:t>
        <a:bodyPr>
          <a:scene3d>
            <a:camera prst="perspectiveContrastingRightFacing"/>
            <a:lightRig rig="threePt" dir="t"/>
          </a:scene3d>
        </a:bodyPr>
        <a:lstStyle/>
        <a:p>
          <a:r>
            <a:rPr lang="it-IT" b="1" dirty="0" smtClean="0">
              <a:solidFill>
                <a:srgbClr val="002060"/>
              </a:solidFill>
              <a:latin typeface="Cambria" pitchFamily="18" charset="0"/>
            </a:rPr>
            <a:t>Nel 48% delle Scuole che hanno rilevato la poca partecipazione dei genitori sono stati avviati programmi di informazione</a:t>
          </a:r>
          <a:endParaRPr lang="it-IT" b="1" dirty="0">
            <a:solidFill>
              <a:srgbClr val="002060"/>
            </a:solidFill>
            <a:latin typeface="Cambria" pitchFamily="18" charset="0"/>
          </a:endParaRPr>
        </a:p>
      </dgm:t>
    </dgm:pt>
    <dgm:pt modelId="{99D6EA56-9FC6-4CD4-B251-37A65BD347D2}" type="parTrans" cxnId="{6A668E80-5445-4198-A617-349E576EE02A}">
      <dgm:prSet/>
      <dgm:spPr/>
      <dgm:t>
        <a:bodyPr/>
        <a:lstStyle/>
        <a:p>
          <a:endParaRPr lang="it-IT"/>
        </a:p>
      </dgm:t>
    </dgm:pt>
    <dgm:pt modelId="{2424D5C2-E6DF-4A4C-B7E2-8EF423B83A5A}" type="sibTrans" cxnId="{6A668E80-5445-4198-A617-349E576EE02A}">
      <dgm:prSet/>
      <dgm:spPr/>
      <dgm:t>
        <a:bodyPr/>
        <a:lstStyle/>
        <a:p>
          <a:endParaRPr lang="it-IT"/>
        </a:p>
      </dgm:t>
    </dgm:pt>
    <dgm:pt modelId="{EB39D0D5-B87E-42BD-BB04-A1F568F22359}">
      <dgm:prSet/>
      <dgm:spPr/>
      <dgm:t>
        <a:bodyPr>
          <a:scene3d>
            <a:camera prst="perspectiveLeft"/>
            <a:lightRig rig="threePt" dir="t"/>
          </a:scene3d>
        </a:bodyPr>
        <a:lstStyle/>
        <a:p>
          <a:r>
            <a:rPr lang="it-IT" b="1" dirty="0" smtClean="0">
              <a:solidFill>
                <a:srgbClr val="002060"/>
              </a:solidFill>
              <a:latin typeface="Cambria" pitchFamily="18" charset="0"/>
            </a:rPr>
            <a:t>Ed il 43 %  uno sportello di ascolto</a:t>
          </a:r>
          <a:endParaRPr lang="it-IT" b="1" dirty="0">
            <a:solidFill>
              <a:srgbClr val="002060"/>
            </a:solidFill>
            <a:latin typeface="Cambria" pitchFamily="18" charset="0"/>
          </a:endParaRPr>
        </a:p>
      </dgm:t>
    </dgm:pt>
    <dgm:pt modelId="{96346441-92A4-439A-B21D-E87477E1328F}" type="parTrans" cxnId="{368C9D7D-A7A4-445C-8E56-E738124BCDE3}">
      <dgm:prSet/>
      <dgm:spPr/>
      <dgm:t>
        <a:bodyPr/>
        <a:lstStyle/>
        <a:p>
          <a:endParaRPr lang="it-IT"/>
        </a:p>
      </dgm:t>
    </dgm:pt>
    <dgm:pt modelId="{E3A105D3-733F-4B85-8DC8-8172A939E975}" type="sibTrans" cxnId="{368C9D7D-A7A4-445C-8E56-E738124BCDE3}">
      <dgm:prSet/>
      <dgm:spPr/>
      <dgm:t>
        <a:bodyPr/>
        <a:lstStyle/>
        <a:p>
          <a:endParaRPr lang="it-IT"/>
        </a:p>
      </dgm:t>
    </dgm:pt>
    <dgm:pt modelId="{F2A78188-8F76-49A6-AEB9-66DE656DFD2A}" type="pres">
      <dgm:prSet presAssocID="{1B96E6B9-0861-4F7C-A193-AAF13FDC860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EF92670-72BB-4886-AD5D-3EA33591BE26}" type="pres">
      <dgm:prSet presAssocID="{D8BE03B2-2AF0-47DA-9166-391DB5F88D9F}" presName="circ1" presStyleLbl="vennNode1" presStyleIdx="0" presStyleCnt="6"/>
      <dgm:spPr/>
    </dgm:pt>
    <dgm:pt modelId="{C686FA11-8407-4D2C-85BC-18D798BD7A06}" type="pres">
      <dgm:prSet presAssocID="{D8BE03B2-2AF0-47DA-9166-391DB5F88D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BB55F8-3605-431D-A21D-7EEB9309ADF2}" type="pres">
      <dgm:prSet presAssocID="{368F61D2-6FBF-4B41-BDEC-75C117BF3A9C}" presName="circ2" presStyleLbl="vennNode1" presStyleIdx="1" presStyleCnt="6"/>
      <dgm:spPr/>
    </dgm:pt>
    <dgm:pt modelId="{AF9CE770-9097-4111-8A64-6D6446D7EFC0}" type="pres">
      <dgm:prSet presAssocID="{368F61D2-6FBF-4B41-BDEC-75C117BF3A9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19FD19-C93C-4401-86AF-B3DAB897567E}" type="pres">
      <dgm:prSet presAssocID="{23946291-E340-41A0-8055-0D59D4A3F918}" presName="circ3" presStyleLbl="vennNode1" presStyleIdx="2" presStyleCnt="6"/>
      <dgm:spPr/>
    </dgm:pt>
    <dgm:pt modelId="{297C3E04-333B-4871-80D7-ACD0CE626A68}" type="pres">
      <dgm:prSet presAssocID="{23946291-E340-41A0-8055-0D59D4A3F91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6B839E-B63A-4C70-8AC1-1F5024C7725C}" type="pres">
      <dgm:prSet presAssocID="{EB39D0D5-B87E-42BD-BB04-A1F568F22359}" presName="circ4" presStyleLbl="vennNode1" presStyleIdx="3" presStyleCnt="6"/>
      <dgm:spPr/>
    </dgm:pt>
    <dgm:pt modelId="{B57D3302-CFE6-4DF3-A782-0A387C217F3B}" type="pres">
      <dgm:prSet presAssocID="{EB39D0D5-B87E-42BD-BB04-A1F568F2235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E179DE-167C-4B6D-A973-180675F0CDB6}" type="pres">
      <dgm:prSet presAssocID="{4766AA49-49C0-4D81-B50A-A31B36517F93}" presName="circ5" presStyleLbl="vennNode1" presStyleIdx="4" presStyleCnt="6"/>
      <dgm:spPr/>
    </dgm:pt>
    <dgm:pt modelId="{33BC9DFE-9940-401E-A49B-26860B87A404}" type="pres">
      <dgm:prSet presAssocID="{4766AA49-49C0-4D81-B50A-A31B36517F9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DD03FC-609E-4E96-9C65-C5B8AFC866D1}" type="pres">
      <dgm:prSet presAssocID="{81EDF0D2-950B-4D76-A1EE-CABFEFCAD3BD}" presName="circ6" presStyleLbl="vennNode1" presStyleIdx="5" presStyleCnt="6"/>
      <dgm:spPr/>
    </dgm:pt>
    <dgm:pt modelId="{1F5D59C4-47ED-4D7E-8B47-84A3E6B019F8}" type="pres">
      <dgm:prSet presAssocID="{81EDF0D2-950B-4D76-A1EE-CABFEFCAD3BD}" presName="circ6Tx" presStyleLbl="revTx" presStyleIdx="0" presStyleCnt="0" custScaleX="76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E62B26F-32A4-4376-91EF-3F69399E567B}" type="presOf" srcId="{EB39D0D5-B87E-42BD-BB04-A1F568F22359}" destId="{B57D3302-CFE6-4DF3-A782-0A387C217F3B}" srcOrd="0" destOrd="0" presId="urn:microsoft.com/office/officeart/2005/8/layout/venn1"/>
    <dgm:cxn modelId="{19251032-C164-4B2F-9891-F6107F273A37}" type="presOf" srcId="{4766AA49-49C0-4D81-B50A-A31B36517F93}" destId="{33BC9DFE-9940-401E-A49B-26860B87A404}" srcOrd="0" destOrd="0" presId="urn:microsoft.com/office/officeart/2005/8/layout/venn1"/>
    <dgm:cxn modelId="{DC5F11E0-AF2A-4BC7-A5FB-B2B2CC4B1893}" type="presOf" srcId="{D8BE03B2-2AF0-47DA-9166-391DB5F88D9F}" destId="{C686FA11-8407-4D2C-85BC-18D798BD7A06}" srcOrd="0" destOrd="0" presId="urn:microsoft.com/office/officeart/2005/8/layout/venn1"/>
    <dgm:cxn modelId="{A6ED6709-48B1-45E3-98B3-EF0BC6F129AF}" srcId="{1B96E6B9-0861-4F7C-A193-AAF13FDC8605}" destId="{D8BE03B2-2AF0-47DA-9166-391DB5F88D9F}" srcOrd="0" destOrd="0" parTransId="{7F0B531F-7274-468C-B84A-93999A4E785C}" sibTransId="{8AB5ED9A-8074-4054-80BA-E699D0220D1F}"/>
    <dgm:cxn modelId="{34258E09-8498-4133-9CD0-F3CC5C2C56D8}" type="presOf" srcId="{1B96E6B9-0861-4F7C-A193-AAF13FDC8605}" destId="{F2A78188-8F76-49A6-AEB9-66DE656DFD2A}" srcOrd="0" destOrd="0" presId="urn:microsoft.com/office/officeart/2005/8/layout/venn1"/>
    <dgm:cxn modelId="{63A07E50-4F22-4B56-A39E-98DA61D3E909}" type="presOf" srcId="{FE65F458-D1D5-4EA3-8550-19379F1D3FE8}" destId="{297C3E04-333B-4871-80D7-ACD0CE626A68}" srcOrd="0" destOrd="1" presId="urn:microsoft.com/office/officeart/2005/8/layout/venn1"/>
    <dgm:cxn modelId="{F07E1E61-AF80-49D3-82DD-3FBB032EC662}" srcId="{23946291-E340-41A0-8055-0D59D4A3F918}" destId="{FE65F458-D1D5-4EA3-8550-19379F1D3FE8}" srcOrd="0" destOrd="0" parTransId="{BE3EBD79-4E59-4EB1-852B-4E774F467C49}" sibTransId="{988A4922-0A51-4B3B-AC3A-EB9612901736}"/>
    <dgm:cxn modelId="{4F4353D6-726F-43A2-9BCD-A8437CEA5A68}" srcId="{1B96E6B9-0861-4F7C-A193-AAF13FDC8605}" destId="{368F61D2-6FBF-4B41-BDEC-75C117BF3A9C}" srcOrd="1" destOrd="0" parTransId="{B28ECA1E-0163-400F-8798-E95D8815D16E}" sibTransId="{B364AEC6-C18C-4816-8DEA-0C96F8A86370}"/>
    <dgm:cxn modelId="{D93E4F91-65DE-4B42-B94D-CE76743BA3E1}" srcId="{23946291-E340-41A0-8055-0D59D4A3F918}" destId="{8E79EDAA-F2FD-4E2F-A49A-0602BB0C177A}" srcOrd="1" destOrd="0" parTransId="{761ED269-89A0-43E2-885A-092F88114E54}" sibTransId="{6B3897E1-FC53-4E8B-83B6-F97E7C63421B}"/>
    <dgm:cxn modelId="{B0E913FB-3A2B-4B92-8B18-06DFD34A1181}" type="presOf" srcId="{23946291-E340-41A0-8055-0D59D4A3F918}" destId="{297C3E04-333B-4871-80D7-ACD0CE626A68}" srcOrd="0" destOrd="0" presId="urn:microsoft.com/office/officeart/2005/8/layout/venn1"/>
    <dgm:cxn modelId="{14F1B551-F521-4D32-B266-8CB1BE2CF86B}" type="presOf" srcId="{8E79EDAA-F2FD-4E2F-A49A-0602BB0C177A}" destId="{297C3E04-333B-4871-80D7-ACD0CE626A68}" srcOrd="0" destOrd="2" presId="urn:microsoft.com/office/officeart/2005/8/layout/venn1"/>
    <dgm:cxn modelId="{C29D9E95-279D-4042-9162-08EB5C67F4C3}" type="presOf" srcId="{81EDF0D2-950B-4D76-A1EE-CABFEFCAD3BD}" destId="{1F5D59C4-47ED-4D7E-8B47-84A3E6B019F8}" srcOrd="0" destOrd="0" presId="urn:microsoft.com/office/officeart/2005/8/layout/venn1"/>
    <dgm:cxn modelId="{2F3EA434-0ABA-4781-884F-672193809734}" srcId="{1B96E6B9-0861-4F7C-A193-AAF13FDC8605}" destId="{23946291-E340-41A0-8055-0D59D4A3F918}" srcOrd="2" destOrd="0" parTransId="{57361228-82BD-461E-B6BF-28A37EFE5921}" sibTransId="{9C9D64CE-2A83-4F64-889B-C4B9C2B161FF}"/>
    <dgm:cxn modelId="{7BA2A098-5FDB-4CDC-B5E0-61A6570DC898}" type="presOf" srcId="{368F61D2-6FBF-4B41-BDEC-75C117BF3A9C}" destId="{AF9CE770-9097-4111-8A64-6D6446D7EFC0}" srcOrd="0" destOrd="0" presId="urn:microsoft.com/office/officeart/2005/8/layout/venn1"/>
    <dgm:cxn modelId="{368C9D7D-A7A4-445C-8E56-E738124BCDE3}" srcId="{1B96E6B9-0861-4F7C-A193-AAF13FDC8605}" destId="{EB39D0D5-B87E-42BD-BB04-A1F568F22359}" srcOrd="3" destOrd="0" parTransId="{96346441-92A4-439A-B21D-E87477E1328F}" sibTransId="{E3A105D3-733F-4B85-8DC8-8172A939E975}"/>
    <dgm:cxn modelId="{8FA6A431-2F2C-4DDB-BE51-FF2ABAE86950}" srcId="{1B96E6B9-0861-4F7C-A193-AAF13FDC8605}" destId="{81EDF0D2-950B-4D76-A1EE-CABFEFCAD3BD}" srcOrd="5" destOrd="0" parTransId="{DC8803AB-3855-42AB-994B-273D7E6013E2}" sibTransId="{665CE5B6-E744-479F-8748-B5F62A890E1A}"/>
    <dgm:cxn modelId="{6A668E80-5445-4198-A617-349E576EE02A}" srcId="{1B96E6B9-0861-4F7C-A193-AAF13FDC8605}" destId="{4766AA49-49C0-4D81-B50A-A31B36517F93}" srcOrd="4" destOrd="0" parTransId="{99D6EA56-9FC6-4CD4-B251-37A65BD347D2}" sibTransId="{2424D5C2-E6DF-4A4C-B7E2-8EF423B83A5A}"/>
    <dgm:cxn modelId="{C3099E30-0BC6-46BB-B9CF-173C9E66391B}" type="presParOf" srcId="{F2A78188-8F76-49A6-AEB9-66DE656DFD2A}" destId="{8EF92670-72BB-4886-AD5D-3EA33591BE26}" srcOrd="0" destOrd="0" presId="urn:microsoft.com/office/officeart/2005/8/layout/venn1"/>
    <dgm:cxn modelId="{0BB624B9-70AB-46D9-8A25-2A9A21D9A585}" type="presParOf" srcId="{F2A78188-8F76-49A6-AEB9-66DE656DFD2A}" destId="{C686FA11-8407-4D2C-85BC-18D798BD7A06}" srcOrd="1" destOrd="0" presId="urn:microsoft.com/office/officeart/2005/8/layout/venn1"/>
    <dgm:cxn modelId="{FFE488CD-884B-4C12-8025-423C6981924A}" type="presParOf" srcId="{F2A78188-8F76-49A6-AEB9-66DE656DFD2A}" destId="{B4BB55F8-3605-431D-A21D-7EEB9309ADF2}" srcOrd="2" destOrd="0" presId="urn:microsoft.com/office/officeart/2005/8/layout/venn1"/>
    <dgm:cxn modelId="{11EBF375-1218-47C1-8E83-AD2288CA4C0F}" type="presParOf" srcId="{F2A78188-8F76-49A6-AEB9-66DE656DFD2A}" destId="{AF9CE770-9097-4111-8A64-6D6446D7EFC0}" srcOrd="3" destOrd="0" presId="urn:microsoft.com/office/officeart/2005/8/layout/venn1"/>
    <dgm:cxn modelId="{A670086D-4712-4AB1-A677-3CB4B0A5D7A8}" type="presParOf" srcId="{F2A78188-8F76-49A6-AEB9-66DE656DFD2A}" destId="{E819FD19-C93C-4401-86AF-B3DAB897567E}" srcOrd="4" destOrd="0" presId="urn:microsoft.com/office/officeart/2005/8/layout/venn1"/>
    <dgm:cxn modelId="{C35408B3-FDDD-40AD-BBED-DC4B536506FE}" type="presParOf" srcId="{F2A78188-8F76-49A6-AEB9-66DE656DFD2A}" destId="{297C3E04-333B-4871-80D7-ACD0CE626A68}" srcOrd="5" destOrd="0" presId="urn:microsoft.com/office/officeart/2005/8/layout/venn1"/>
    <dgm:cxn modelId="{DD1F079A-EA58-43FD-A3EE-4BF392849808}" type="presParOf" srcId="{F2A78188-8F76-49A6-AEB9-66DE656DFD2A}" destId="{606B839E-B63A-4C70-8AC1-1F5024C7725C}" srcOrd="6" destOrd="0" presId="urn:microsoft.com/office/officeart/2005/8/layout/venn1"/>
    <dgm:cxn modelId="{0A11791A-D8B5-47AB-BABD-AA1239BAAB67}" type="presParOf" srcId="{F2A78188-8F76-49A6-AEB9-66DE656DFD2A}" destId="{B57D3302-CFE6-4DF3-A782-0A387C217F3B}" srcOrd="7" destOrd="0" presId="urn:microsoft.com/office/officeart/2005/8/layout/venn1"/>
    <dgm:cxn modelId="{2A9D3DD2-1DE3-4DA4-B334-5D72AFFDAAF9}" type="presParOf" srcId="{F2A78188-8F76-49A6-AEB9-66DE656DFD2A}" destId="{30E179DE-167C-4B6D-A973-180675F0CDB6}" srcOrd="8" destOrd="0" presId="urn:microsoft.com/office/officeart/2005/8/layout/venn1"/>
    <dgm:cxn modelId="{FB3C5FE9-B935-45D7-B886-58AEF820BD9E}" type="presParOf" srcId="{F2A78188-8F76-49A6-AEB9-66DE656DFD2A}" destId="{33BC9DFE-9940-401E-A49B-26860B87A404}" srcOrd="9" destOrd="0" presId="urn:microsoft.com/office/officeart/2005/8/layout/venn1"/>
    <dgm:cxn modelId="{F1061541-CCA7-4633-86B0-7B14A1D5CD43}" type="presParOf" srcId="{F2A78188-8F76-49A6-AEB9-66DE656DFD2A}" destId="{07DD03FC-609E-4E96-9C65-C5B8AFC866D1}" srcOrd="10" destOrd="0" presId="urn:microsoft.com/office/officeart/2005/8/layout/venn1"/>
    <dgm:cxn modelId="{29C9777B-0FF0-4997-8BDD-F8B0EDA0A4E7}" type="presParOf" srcId="{F2A78188-8F76-49A6-AEB9-66DE656DFD2A}" destId="{1F5D59C4-47ED-4D7E-8B47-84A3E6B019F8}" srcOrd="11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654F-B5CA-47FE-8655-DF50CB687488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31A79-B6F8-4335-BDB9-33DEADDF94A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6EAA-1D53-4D86-B664-D053D6AED0F7}" type="datetimeFigureOut">
              <a:rPr lang="it-IT" smtClean="0"/>
              <a:pPr/>
              <a:t>10/04/2017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37FAF-A380-4ED7-8818-82E66B9D924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37FAF-A380-4ED7-8818-82E66B9D924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Monday, April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Monday, April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571604" y="4000504"/>
            <a:ext cx="5286412" cy="642942"/>
          </a:xfrm>
          <a:scene3d>
            <a:camera prst="isometricOffAxis1Right"/>
            <a:lightRig rig="threePt" dir="t"/>
          </a:scene3d>
          <a:sp3d>
            <a:bevelT/>
          </a:sp3d>
        </p:spPr>
        <p:txBody>
          <a:bodyPr/>
          <a:lstStyle/>
          <a:p>
            <a:pPr algn="r"/>
            <a:r>
              <a:rPr lang="it-IT" sz="4800" dirty="0" smtClean="0">
                <a:solidFill>
                  <a:schemeClr val="bg1"/>
                </a:solidFill>
              </a:rPr>
              <a:t>Di </a:t>
            </a:r>
            <a:r>
              <a:rPr lang="it-IT" sz="4800" dirty="0" smtClean="0">
                <a:solidFill>
                  <a:srgbClr val="FF0000"/>
                </a:solidFill>
              </a:rPr>
              <a:t>bullismo</a:t>
            </a:r>
            <a:r>
              <a:rPr lang="it-IT" sz="4800" dirty="0" smtClean="0">
                <a:solidFill>
                  <a:schemeClr val="bg1"/>
                </a:solidFill>
              </a:rPr>
              <a:t> si parla tanto</a:t>
            </a:r>
            <a:r>
              <a:rPr lang="it-IT" sz="4800" dirty="0" smtClean="0">
                <a:solidFill>
                  <a:srgbClr val="FF0000"/>
                </a:solidFill>
              </a:rPr>
              <a:t>…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1842">
            <a:off x="-1109" y="1191171"/>
            <a:ext cx="3176258" cy="26709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01127">
            <a:off x="301447" y="3921447"/>
            <a:ext cx="2942659" cy="27562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071546"/>
            <a:ext cx="3399256" cy="23524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7035">
            <a:off x="6125283" y="1236463"/>
            <a:ext cx="3047158" cy="24998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2292">
            <a:off x="4520549" y="4130571"/>
            <a:ext cx="4901123" cy="2672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286512" y="857232"/>
            <a:ext cx="264317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Nel 2014 n.3333 consulenze </a:t>
            </a:r>
            <a:r>
              <a:rPr lang="it-IT" sz="1200" dirty="0" err="1" smtClean="0">
                <a:solidFill>
                  <a:schemeClr val="bg1"/>
                </a:solidFill>
              </a:rPr>
              <a:t>T.A.</a:t>
            </a:r>
            <a:r>
              <a:rPr lang="it-IT" sz="1200" dirty="0" smtClean="0">
                <a:solidFill>
                  <a:schemeClr val="bg1"/>
                </a:solidFill>
              </a:rPr>
              <a:t> di cui il </a:t>
            </a:r>
            <a:r>
              <a:rPr lang="it-IT" sz="1200" dirty="0" smtClean="0">
                <a:solidFill>
                  <a:srgbClr val="FF0000"/>
                </a:solidFill>
              </a:rPr>
              <a:t>14,6%</a:t>
            </a:r>
            <a:r>
              <a:rPr lang="it-IT" sz="1200" dirty="0" smtClean="0">
                <a:solidFill>
                  <a:schemeClr val="bg1"/>
                </a:solidFill>
              </a:rPr>
              <a:t> vittime di bullismo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85720" y="857232"/>
            <a:ext cx="2286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Aumento dei casi doppio negli ultimi due anni: </a:t>
            </a:r>
            <a:r>
              <a:rPr lang="it-IT" sz="1200" b="1" dirty="0" smtClean="0">
                <a:solidFill>
                  <a:srgbClr val="FF0000"/>
                </a:solidFill>
              </a:rPr>
              <a:t>+ 8,13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500826" y="3714752"/>
            <a:ext cx="22860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Il </a:t>
            </a:r>
            <a:r>
              <a:rPr lang="it-IT" sz="1200" b="1" dirty="0" smtClean="0">
                <a:solidFill>
                  <a:srgbClr val="FF0000"/>
                </a:solidFill>
              </a:rPr>
              <a:t>56,3%</a:t>
            </a:r>
            <a:r>
              <a:rPr lang="it-IT" sz="1200" dirty="0" smtClean="0">
                <a:solidFill>
                  <a:schemeClr val="bg1"/>
                </a:solidFill>
              </a:rPr>
              <a:t> dei casi sono femmine di età compresa fra gli 11 e i 14 anni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3714752"/>
            <a:ext cx="3500430" cy="646331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Il </a:t>
            </a:r>
            <a:r>
              <a:rPr lang="it-IT" sz="1200" b="1" dirty="0" smtClean="0">
                <a:solidFill>
                  <a:srgbClr val="FF0000"/>
                </a:solidFill>
              </a:rPr>
              <a:t>5,9%</a:t>
            </a:r>
            <a:r>
              <a:rPr lang="it-IT" sz="1200" dirty="0" smtClean="0">
                <a:solidFill>
                  <a:schemeClr val="bg1"/>
                </a:solidFill>
              </a:rPr>
              <a:t> dei ragazzi che utilizza internet dichiara di aver subito di frequente azioni vessatorie. Le ragazze in percentuale maggiore dei ragazzi.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42844" y="142852"/>
            <a:ext cx="5757874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Cambria" pitchFamily="18" charset="0"/>
              </a:rPr>
              <a:t>Progetto </a:t>
            </a:r>
            <a:r>
              <a:rPr lang="it-IT" b="1" dirty="0" smtClean="0">
                <a:latin typeface="Cambria" pitchFamily="18" charset="0"/>
              </a:rPr>
              <a:t>SAFETY NETS  </a:t>
            </a:r>
          </a:p>
          <a:p>
            <a:pPr algn="ctr">
              <a:defRPr/>
            </a:pPr>
            <a:r>
              <a:rPr lang="it-IT" dirty="0" smtClean="0">
                <a:latin typeface="Cambria" pitchFamily="18" charset="0"/>
              </a:rPr>
              <a:t>Reti scolastiche a contrasto del bullismo e </a:t>
            </a:r>
            <a:r>
              <a:rPr lang="it-IT" dirty="0" err="1" smtClean="0">
                <a:latin typeface="Cambria" pitchFamily="18" charset="0"/>
              </a:rPr>
              <a:t>cyberbullismo</a:t>
            </a:r>
            <a:endParaRPr lang="it-IT" b="1" dirty="0">
              <a:latin typeface="Cambria" pitchFamily="18" charset="0"/>
            </a:endParaRPr>
          </a:p>
        </p:txBody>
      </p:sp>
      <p:pic>
        <p:nvPicPr>
          <p:cNvPr id="15" name="Picture 2" descr="C:\Users\Utente\Desktop\safety nets\itisedusat-2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0"/>
            <a:ext cx="852473" cy="78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0"/>
            <a:ext cx="909638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3" descr="C:\Users\Utente\Desktop\safety nets\downloa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62" y="0"/>
            <a:ext cx="928686" cy="85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57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928662" y="3643313"/>
            <a:ext cx="2857520" cy="64294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it-IT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Gli spettatori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428736"/>
            <a:ext cx="2823592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369964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143636" y="3643314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it-IT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gregari</a:t>
            </a:r>
            <a:endParaRPr lang="it-IT" sz="3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4077072"/>
            <a:ext cx="3816424" cy="298543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Arial" charset="0"/>
              </a:rPr>
              <a:t>rinforzano </a:t>
            </a:r>
            <a:r>
              <a:rPr lang="it-IT" altLang="it-IT" sz="2000" dirty="0">
                <a:solidFill>
                  <a:schemeClr val="bg1"/>
                </a:solidFill>
                <a:latin typeface="Arial" charset="0"/>
              </a:rPr>
              <a:t>il comportamento del bullo (incitandolo, ridendo o semplicemente guardando).</a:t>
            </a:r>
          </a:p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Arial" charset="0"/>
              </a:rPr>
              <a:t>davanti </a:t>
            </a:r>
            <a:r>
              <a:rPr lang="it-IT" altLang="it-IT" sz="2000" dirty="0">
                <a:solidFill>
                  <a:schemeClr val="bg1"/>
                </a:solidFill>
                <a:latin typeface="Arial" charset="0"/>
              </a:rPr>
              <a:t>alle prepotenze non </a:t>
            </a:r>
            <a:r>
              <a:rPr lang="it-IT" altLang="it-IT" sz="2000" dirty="0" smtClean="0">
                <a:solidFill>
                  <a:schemeClr val="bg1"/>
                </a:solidFill>
                <a:latin typeface="Arial" charset="0"/>
              </a:rPr>
              <a:t>fanno </a:t>
            </a:r>
            <a:r>
              <a:rPr lang="it-IT" altLang="it-IT" sz="2000" dirty="0">
                <a:solidFill>
                  <a:schemeClr val="bg1"/>
                </a:solidFill>
                <a:latin typeface="Arial" charset="0"/>
              </a:rPr>
              <a:t>nulla e </a:t>
            </a:r>
            <a:r>
              <a:rPr lang="it-IT" altLang="it-IT" sz="2000" dirty="0" smtClean="0">
                <a:solidFill>
                  <a:schemeClr val="bg1"/>
                </a:solidFill>
                <a:latin typeface="Arial" charset="0"/>
              </a:rPr>
              <a:t>cercano </a:t>
            </a:r>
            <a:r>
              <a:rPr lang="it-IT" altLang="it-IT" sz="2000" dirty="0">
                <a:solidFill>
                  <a:schemeClr val="bg1"/>
                </a:solidFill>
                <a:latin typeface="Arial" charset="0"/>
              </a:rPr>
              <a:t>di rimanere fuori dalla situazione</a:t>
            </a:r>
            <a:endParaRPr lang="it-IT" altLang="it-IT" sz="2000" u="sng" dirty="0">
              <a:solidFill>
                <a:schemeClr val="bg1"/>
              </a:solidFill>
              <a:latin typeface="Arial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14810" y="4214818"/>
            <a:ext cx="4679950" cy="2169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dirty="0" smtClean="0">
                <a:solidFill>
                  <a:schemeClr val="bg1"/>
                </a:solidFill>
                <a:latin typeface="Arial" charset="0"/>
              </a:rPr>
              <a:t>non </a:t>
            </a: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prendono iniziative ma rinforzano </a:t>
            </a:r>
            <a:r>
              <a:rPr lang="it-IT" altLang="it-IT" dirty="0" smtClean="0">
                <a:solidFill>
                  <a:schemeClr val="bg1"/>
                </a:solidFill>
                <a:latin typeface="Arial" charset="0"/>
              </a:rPr>
              <a:t>il  bullo </a:t>
            </a: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ed eseguono i suoi “ordini”</a:t>
            </a:r>
          </a:p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  spesso sono ansiosi e </a:t>
            </a:r>
            <a:r>
              <a:rPr lang="it-IT" altLang="it-IT" dirty="0" smtClean="0">
                <a:solidFill>
                  <a:schemeClr val="bg1"/>
                </a:solidFill>
                <a:latin typeface="Arial" charset="0"/>
              </a:rPr>
              <a:t>insicuri</a:t>
            </a:r>
          </a:p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dirty="0" smtClean="0">
                <a:solidFill>
                  <a:schemeClr val="bg1"/>
                </a:solidFill>
                <a:latin typeface="Arial" charset="0"/>
              </a:rPr>
              <a:t>scarsa </a:t>
            </a: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popolarità tra i coetanei</a:t>
            </a:r>
          </a:p>
          <a:p>
            <a:pPr marL="285750" indent="-285750" algn="just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 credono che la partecipazione alle azioni </a:t>
            </a:r>
            <a:r>
              <a:rPr lang="it-IT" altLang="it-IT" dirty="0" err="1">
                <a:solidFill>
                  <a:schemeClr val="bg1"/>
                </a:solidFill>
                <a:latin typeface="Arial" charset="0"/>
              </a:rPr>
              <a:t>bullistiche</a:t>
            </a:r>
            <a:r>
              <a:rPr lang="it-IT" altLang="it-IT" dirty="0">
                <a:solidFill>
                  <a:schemeClr val="bg1"/>
                </a:solidFill>
                <a:latin typeface="Arial" charset="0"/>
              </a:rPr>
              <a:t> dia la possibilità di affermarsi </a:t>
            </a:r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714348" y="500042"/>
            <a:ext cx="797242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Bullismo: Comparse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 </a:t>
            </a:r>
            <a:r>
              <a:rPr kumimoji="0" lang="it-IT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Spettatori e gregari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4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86116" y="1643050"/>
            <a:ext cx="2500330" cy="3416320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just"/>
            <a:r>
              <a:rPr lang="it-IT" altLang="it-IT" sz="2400" dirty="0" smtClean="0">
                <a:solidFill>
                  <a:schemeClr val="bg1"/>
                </a:solidFill>
                <a:latin typeface="Cambria" pitchFamily="18" charset="0"/>
              </a:rPr>
              <a:t>Atti </a:t>
            </a:r>
            <a:r>
              <a:rPr lang="it-IT" altLang="it-IT" sz="2400" dirty="0">
                <a:solidFill>
                  <a:schemeClr val="bg1"/>
                </a:solidFill>
                <a:latin typeface="Cambria" pitchFamily="18" charset="0"/>
              </a:rPr>
              <a:t>di bullismo e di molestia effettuati tramite </a:t>
            </a:r>
            <a:r>
              <a:rPr lang="it-IT" altLang="it-IT" sz="2400" dirty="0" smtClean="0">
                <a:solidFill>
                  <a:schemeClr val="bg1"/>
                </a:solidFill>
                <a:latin typeface="Cambria" pitchFamily="18" charset="0"/>
              </a:rPr>
              <a:t>mezzi  </a:t>
            </a:r>
            <a:r>
              <a:rPr lang="it-IT" altLang="it-IT" sz="2400" dirty="0">
                <a:solidFill>
                  <a:schemeClr val="bg1"/>
                </a:solidFill>
                <a:latin typeface="Cambria" pitchFamily="18" charset="0"/>
              </a:rPr>
              <a:t>elettronici come l’e-mail, la messaggeria istantanea, i blog, i telefoni </a:t>
            </a:r>
            <a:r>
              <a:rPr lang="it-IT" altLang="it-IT" sz="2400" dirty="0" smtClean="0">
                <a:solidFill>
                  <a:schemeClr val="bg1"/>
                </a:solidFill>
                <a:latin typeface="Cambria" pitchFamily="18" charset="0"/>
              </a:rPr>
              <a:t>cellulari, </a:t>
            </a:r>
            <a:r>
              <a:rPr lang="it-IT" altLang="it-IT" sz="2400" dirty="0" err="1" smtClean="0">
                <a:solidFill>
                  <a:schemeClr val="bg1"/>
                </a:solidFill>
                <a:latin typeface="Cambria" pitchFamily="18" charset="0"/>
              </a:rPr>
              <a:t>etc</a:t>
            </a:r>
            <a:r>
              <a:rPr lang="it-IT" altLang="it-IT" sz="2400" dirty="0" smtClean="0">
                <a:solidFill>
                  <a:schemeClr val="bg1"/>
                </a:solidFill>
                <a:latin typeface="Cambria" pitchFamily="18" charset="0"/>
              </a:rPr>
              <a:t>..</a:t>
            </a:r>
            <a:endParaRPr lang="it-IT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122" name="Picture 2" descr="http://img2.amando.it/imagesdyn/articoli/17/83/12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2725634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itolo 2"/>
          <p:cNvSpPr txBox="1">
            <a:spLocks/>
          </p:cNvSpPr>
          <p:nvPr/>
        </p:nvSpPr>
        <p:spPr>
          <a:xfrm>
            <a:off x="714348" y="500042"/>
            <a:ext cx="7972428" cy="914400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 CYBERBULLISMO: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una definizione.</a:t>
            </a:r>
            <a:endParaRPr kumimoji="0" lang="it-IT" sz="3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124" y="928670"/>
            <a:ext cx="3103623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08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tangolo 1"/>
          <p:cNvSpPr>
            <a:spLocks noChangeArrowheads="1"/>
          </p:cNvSpPr>
          <p:nvPr/>
        </p:nvSpPr>
        <p:spPr bwMode="auto">
          <a:xfrm>
            <a:off x="3714744" y="1500174"/>
            <a:ext cx="52864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 parlare male di qualcuno su internet o via tel.;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 spacciarsi per un’altra persona e scrivere messaggi che potrebbero comprometterla;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spedire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o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pubblicare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messaggi aggressivi, per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imbarazzare, minacciare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o incutere paura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 rendere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pubbliche in rete le informazioni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confidate da qualcuno;</a:t>
            </a:r>
            <a:endParaRPr lang="it-IT" altLang="it-IT" sz="2000" dirty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filmare un’azione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di bullismo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la rende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pubblica;</a:t>
            </a:r>
            <a:endParaRPr lang="it-IT" altLang="it-IT" sz="2000" dirty="0">
              <a:solidFill>
                <a:schemeClr val="bg1"/>
              </a:solidFill>
              <a:latin typeface="+mj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escludere </a:t>
            </a:r>
            <a:r>
              <a:rPr lang="it-IT" altLang="it-IT" sz="2000" dirty="0">
                <a:solidFill>
                  <a:schemeClr val="bg1"/>
                </a:solidFill>
                <a:latin typeface="+mj-lt"/>
              </a:rPr>
              <a:t>una persona da un gruppo online, solo per ferirla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00430" y="4500570"/>
            <a:ext cx="52565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300" dirty="0" smtClean="0">
                <a:latin typeface="Times New Roman" pitchFamily="18" charset="0"/>
              </a:rPr>
              <a:t>;</a:t>
            </a:r>
            <a:endParaRPr lang="it-IT" altLang="it-IT" sz="2300" dirty="0">
              <a:latin typeface="Times New Roman" pitchFamily="18" charset="0"/>
            </a:endParaRPr>
          </a:p>
          <a:p>
            <a:endParaRPr lang="it-IT" dirty="0"/>
          </a:p>
        </p:txBody>
      </p:sp>
      <p:pic>
        <p:nvPicPr>
          <p:cNvPr id="4099" name="Picture 3" descr="C:\Users\e.trapasso\Desktop\sc0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544912" cy="40005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714348" y="500042"/>
            <a:ext cx="797242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 CYBERBULLISMO: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 caratteristiche.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2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e.trapasso\Desktop\news_thumb_43243_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85860"/>
            <a:ext cx="3714776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571472" y="1214422"/>
            <a:ext cx="4572000" cy="5262979"/>
          </a:xfrm>
          <a:prstGeom prst="rect">
            <a:avLst/>
          </a:prstGeom>
        </p:spPr>
        <p:txBody>
          <a:bodyPr>
            <a:spAutoFit/>
            <a:scene3d>
              <a:camera prst="perspectiveRight"/>
              <a:lightRig rig="threePt" dir="t"/>
            </a:scene3d>
          </a:bodyPr>
          <a:lstStyle/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Flaming: </a:t>
            </a:r>
            <a:r>
              <a:rPr lang="it-IT" sz="1400" dirty="0" smtClean="0">
                <a:solidFill>
                  <a:schemeClr val="bg1"/>
                </a:solidFill>
              </a:rPr>
              <a:t>litigi on </a:t>
            </a:r>
            <a:r>
              <a:rPr lang="it-IT" sz="1400" dirty="0" err="1" smtClean="0">
                <a:solidFill>
                  <a:schemeClr val="bg1"/>
                </a:solidFill>
              </a:rPr>
              <a:t>line</a:t>
            </a:r>
            <a:r>
              <a:rPr lang="it-IT" sz="1400" dirty="0" smtClean="0">
                <a:solidFill>
                  <a:schemeClr val="bg1"/>
                </a:solidFill>
              </a:rPr>
              <a:t> nei quali si fa uso di un linguaggio violento e volgare;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Sexting: </a:t>
            </a:r>
            <a:r>
              <a:rPr lang="it-IT" sz="1400" dirty="0" smtClean="0">
                <a:solidFill>
                  <a:schemeClr val="bg1"/>
                </a:solidFill>
              </a:rPr>
              <a:t>invio di testi, immagini e video a sfondo sessuale spesso senza la consapevolezza di scambiare materiale pedo-pornografico;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Harassment:</a:t>
            </a:r>
            <a:r>
              <a:rPr lang="it-IT" sz="1400" dirty="0" smtClean="0">
                <a:solidFill>
                  <a:schemeClr val="bg1"/>
                </a:solidFill>
              </a:rPr>
              <a:t> molestie attuate attraverso l’invio ripetuto di messaggi offensivi;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Cyberstalking:</a:t>
            </a:r>
            <a:r>
              <a:rPr lang="it-IT" sz="1400" dirty="0" smtClean="0">
                <a:solidFill>
                  <a:schemeClr val="bg1"/>
                </a:solidFill>
              </a:rPr>
              <a:t> invio ripetuto di messaggi che includono minacce fisiche, al punto che la vittima arriva a temere per la propria incolumità;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Denigrazione: </a:t>
            </a:r>
            <a:r>
              <a:rPr lang="it-IT" sz="1400" dirty="0" smtClean="0">
                <a:solidFill>
                  <a:schemeClr val="bg1"/>
                </a:solidFill>
              </a:rPr>
              <a:t>pubblicazione all’interno di comunità virtuali quali </a:t>
            </a:r>
            <a:r>
              <a:rPr lang="it-IT" sz="1400" dirty="0" err="1" smtClean="0">
                <a:solidFill>
                  <a:schemeClr val="bg1"/>
                </a:solidFill>
              </a:rPr>
              <a:t>mud</a:t>
            </a:r>
            <a:r>
              <a:rPr lang="it-IT" sz="1400" dirty="0" smtClean="0">
                <a:solidFill>
                  <a:schemeClr val="bg1"/>
                </a:solidFill>
              </a:rPr>
              <a:t>, forum di discussione, messaggistica immediata, newsgroup, blog o siti, di “pettegolezzi” e commenti crudeli, calunniosi, offensivi, denigratori al fine di danneggiare la reputazione della vittima;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Outing estorto</a:t>
            </a:r>
            <a:r>
              <a:rPr lang="it-IT" sz="1400" dirty="0" smtClean="0">
                <a:solidFill>
                  <a:schemeClr val="bg1"/>
                </a:solidFill>
              </a:rPr>
              <a:t>: registrazione delle confidenze – raccolte all’interno di un ambiente privato – creando un clima di fiducia e poi inserite integralmente in un blog pubblico;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Impersonificazione</a:t>
            </a:r>
            <a:r>
              <a:rPr lang="it-IT" sz="1400" dirty="0" smtClean="0">
                <a:solidFill>
                  <a:schemeClr val="bg1"/>
                </a:solidFill>
              </a:rPr>
              <a:t>: insinuazione all’interno dell’account di un’altra persona con l’obiettivo di inviare dal medesimo messaggi ingiuriosi;</a:t>
            </a:r>
          </a:p>
          <a:p>
            <a:pPr algn="just"/>
            <a:r>
              <a:rPr lang="it-IT" sz="1400" b="1" dirty="0" smtClean="0">
                <a:solidFill>
                  <a:srgbClr val="FF0000"/>
                </a:solidFill>
              </a:rPr>
              <a:t>Esclusione:</a:t>
            </a:r>
            <a:r>
              <a:rPr lang="it-IT" sz="1400" dirty="0" smtClean="0">
                <a:solidFill>
                  <a:schemeClr val="bg1"/>
                </a:solidFill>
              </a:rPr>
              <a:t> estromissione intenzionale di una persona dall’attività on </a:t>
            </a:r>
            <a:r>
              <a:rPr lang="it-IT" sz="1400" dirty="0" err="1" smtClean="0">
                <a:solidFill>
                  <a:schemeClr val="bg1"/>
                </a:solidFill>
              </a:rPr>
              <a:t>line</a:t>
            </a:r>
            <a:r>
              <a:rPr lang="it-IT" sz="1400" dirty="0" smtClean="0">
                <a:solidFill>
                  <a:schemeClr val="bg1"/>
                </a:solidFill>
              </a:rPr>
              <a:t>.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714348" y="500042"/>
            <a:ext cx="797242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Tipologie di </a:t>
            </a:r>
            <a:r>
              <a:rPr lang="it-IT" sz="4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Cyberbullismo</a:t>
            </a: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Aspetti comportamentali</a:t>
            </a:r>
            <a:r>
              <a:rPr lang="it-IT" sz="4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kumimoji="0" lang="it-IT" sz="49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7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0430" y="4500570"/>
            <a:ext cx="52565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300" dirty="0" smtClean="0">
                <a:latin typeface="Times New Roman" pitchFamily="18" charset="0"/>
              </a:rPr>
              <a:t>;</a:t>
            </a:r>
            <a:endParaRPr lang="it-IT" altLang="it-IT" sz="2300" dirty="0">
              <a:latin typeface="Times New Roman" pitchFamily="18" charset="0"/>
            </a:endParaRP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154" y="-357214"/>
            <a:ext cx="2469549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142844" y="142852"/>
            <a:ext cx="5715040" cy="848678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it-IT" sz="2000" dirty="0">
                <a:solidFill>
                  <a:schemeClr val="bg1"/>
                </a:solidFill>
                <a:latin typeface="Cambria" pitchFamily="18" charset="0"/>
              </a:rPr>
              <a:t>Chi sono le principali </a:t>
            </a: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vittime del </a:t>
            </a:r>
            <a:r>
              <a:rPr lang="it-IT" sz="2000" dirty="0">
                <a:solidFill>
                  <a:schemeClr val="bg1"/>
                </a:solidFill>
                <a:latin typeface="Cambria" pitchFamily="18" charset="0"/>
              </a:rPr>
              <a:t>Cyber-Bullismo ?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85918" y="1071546"/>
            <a:ext cx="2357454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DONNE;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MIGRANTI;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OMOSESSUALI.</a:t>
            </a:r>
            <a:endParaRPr lang="it-IT" dirty="0"/>
          </a:p>
        </p:txBody>
      </p:sp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142844" y="2214554"/>
            <a:ext cx="8858312" cy="954107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it-IT" sz="2800" dirty="0">
                <a:solidFill>
                  <a:schemeClr val="bg1"/>
                </a:solidFill>
                <a:latin typeface="Cambria" pitchFamily="18" charset="0"/>
              </a:rPr>
              <a:t>Diffusione del « </a:t>
            </a:r>
            <a:r>
              <a:rPr lang="it-IT" sz="2800" i="1" dirty="0">
                <a:solidFill>
                  <a:schemeClr val="bg1"/>
                </a:solidFill>
                <a:latin typeface="Cambria" pitchFamily="18" charset="0"/>
              </a:rPr>
              <a:t>DIGITALE </a:t>
            </a:r>
            <a:r>
              <a:rPr lang="it-IT" sz="2800" dirty="0">
                <a:solidFill>
                  <a:schemeClr val="bg1"/>
                </a:solidFill>
                <a:latin typeface="Cambria" pitchFamily="18" charset="0"/>
              </a:rPr>
              <a:t>» </a:t>
            </a:r>
            <a:r>
              <a:rPr lang="it-IT" sz="2800" dirty="0" smtClean="0">
                <a:solidFill>
                  <a:schemeClr val="bg1"/>
                </a:solidFill>
                <a:latin typeface="Cambria" pitchFamily="18" charset="0"/>
              </a:rPr>
              <a:t>tra </a:t>
            </a:r>
            <a:r>
              <a:rPr lang="it-IT" sz="2800" dirty="0">
                <a:solidFill>
                  <a:schemeClr val="bg1"/>
                </a:solidFill>
                <a:latin typeface="Cambria" pitchFamily="18" charset="0"/>
              </a:rPr>
              <a:t>i giovani e nelle </a:t>
            </a:r>
            <a:r>
              <a:rPr lang="it-IT" sz="2800" dirty="0" smtClean="0">
                <a:solidFill>
                  <a:schemeClr val="bg1"/>
                </a:solidFill>
                <a:latin typeface="Cambria" pitchFamily="18" charset="0"/>
              </a:rPr>
              <a:t>scuole (Dati telefono azzurro 2015/2016)</a:t>
            </a:r>
            <a:endParaRPr lang="it-IT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10" name="Gruppo 9"/>
          <p:cNvGrpSpPr>
            <a:grpSpLocks/>
          </p:cNvGrpSpPr>
          <p:nvPr/>
        </p:nvGrpSpPr>
        <p:grpSpPr bwMode="auto">
          <a:xfrm>
            <a:off x="500034" y="3214686"/>
            <a:ext cx="8501122" cy="830263"/>
            <a:chOff x="556177" y="1255468"/>
            <a:chExt cx="9109432" cy="830997"/>
          </a:xfrm>
          <a:scene3d>
            <a:camera prst="perspectiveLeft"/>
            <a:lightRig rig="threePt" dir="t"/>
          </a:scene3d>
        </p:grpSpPr>
        <p:sp>
          <p:nvSpPr>
            <p:cNvPr id="11" name="CasellaDiTesto 2"/>
            <p:cNvSpPr txBox="1">
              <a:spLocks noChangeArrowheads="1"/>
            </p:cNvSpPr>
            <p:nvPr/>
          </p:nvSpPr>
          <p:spPr bwMode="auto">
            <a:xfrm>
              <a:off x="556177" y="1409358"/>
              <a:ext cx="1220013" cy="523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it-IT" sz="2800" b="1" dirty="0" smtClean="0">
                  <a:solidFill>
                    <a:srgbClr val="FF0000"/>
                  </a:solidFill>
                  <a:latin typeface="Comic Sans MS" pitchFamily="66" charset="0"/>
                </a:rPr>
                <a:t>91%                                              </a:t>
              </a:r>
              <a:endParaRPr lang="it-IT" sz="28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12" name="Connettore 2 11"/>
            <p:cNvCxnSpPr/>
            <p:nvPr/>
          </p:nvCxnSpPr>
          <p:spPr>
            <a:xfrm>
              <a:off x="2345530" y="1684475"/>
              <a:ext cx="557137" cy="1112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5110100" y="1671761"/>
              <a:ext cx="63174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0"/>
            <p:cNvSpPr txBox="1">
              <a:spLocks noChangeArrowheads="1"/>
            </p:cNvSpPr>
            <p:nvPr/>
          </p:nvSpPr>
          <p:spPr bwMode="auto">
            <a:xfrm>
              <a:off x="5885460" y="1255468"/>
              <a:ext cx="378014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sz="2400" b="1" dirty="0">
                  <a:solidFill>
                    <a:srgbClr val="FF0000"/>
                  </a:solidFill>
                  <a:latin typeface="Comic Sans MS" pitchFamily="66" charset="0"/>
                </a:rPr>
                <a:t>E’ iscritto ad almeno </a:t>
              </a:r>
            </a:p>
            <a:p>
              <a:pPr eaLnBrk="1" hangingPunct="1"/>
              <a:r>
                <a:rPr lang="it-IT" sz="2400" b="1" dirty="0">
                  <a:solidFill>
                    <a:srgbClr val="FF0000"/>
                  </a:solidFill>
                  <a:latin typeface="Comic Sans MS" pitchFamily="66" charset="0"/>
                </a:rPr>
                <a:t>un social network</a:t>
              </a:r>
            </a:p>
          </p:txBody>
        </p:sp>
      </p:grpSp>
      <p:grpSp>
        <p:nvGrpSpPr>
          <p:cNvPr id="15" name="Gruppo 14"/>
          <p:cNvGrpSpPr>
            <a:grpSpLocks/>
          </p:cNvGrpSpPr>
          <p:nvPr/>
        </p:nvGrpSpPr>
        <p:grpSpPr bwMode="auto">
          <a:xfrm>
            <a:off x="571472" y="4071942"/>
            <a:ext cx="8001055" cy="563149"/>
            <a:chOff x="1102719" y="2138168"/>
            <a:chExt cx="8354277" cy="562701"/>
          </a:xfrm>
          <a:scene3d>
            <a:camera prst="perspectiveLeft"/>
            <a:lightRig rig="threePt" dir="t"/>
          </a:scene3d>
        </p:grpSpPr>
        <p:sp>
          <p:nvSpPr>
            <p:cNvPr id="16" name="CasellaDiTesto 4"/>
            <p:cNvSpPr txBox="1">
              <a:spLocks noChangeArrowheads="1"/>
            </p:cNvSpPr>
            <p:nvPr/>
          </p:nvSpPr>
          <p:spPr bwMode="auto">
            <a:xfrm>
              <a:off x="1102719" y="2178065"/>
              <a:ext cx="1171160" cy="52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it-IT" sz="2800" dirty="0">
                  <a:solidFill>
                    <a:schemeClr val="bg1"/>
                  </a:solidFill>
                  <a:latin typeface="Comic Sans MS" pitchFamily="66" charset="0"/>
                </a:rPr>
                <a:t>87%</a:t>
              </a:r>
            </a:p>
          </p:txBody>
        </p:sp>
        <p:cxnSp>
          <p:nvCxnSpPr>
            <p:cNvPr id="17" name="Connettore 2 16"/>
            <p:cNvCxnSpPr/>
            <p:nvPr/>
          </p:nvCxnSpPr>
          <p:spPr>
            <a:xfrm>
              <a:off x="5396974" y="2352312"/>
              <a:ext cx="63177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3"/>
            <p:cNvSpPr txBox="1">
              <a:spLocks noChangeArrowheads="1"/>
            </p:cNvSpPr>
            <p:nvPr/>
          </p:nvSpPr>
          <p:spPr bwMode="auto">
            <a:xfrm>
              <a:off x="6177747" y="2138168"/>
              <a:ext cx="3279249" cy="461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it-IT" sz="2400" dirty="0">
                  <a:solidFill>
                    <a:schemeClr val="bg1"/>
                  </a:solidFill>
                  <a:latin typeface="Comic Sans MS" pitchFamily="66" charset="0"/>
                </a:rPr>
                <a:t>Ha uno </a:t>
              </a:r>
              <a:r>
                <a:rPr lang="it-IT" sz="2400" dirty="0" err="1">
                  <a:solidFill>
                    <a:schemeClr val="bg1"/>
                  </a:solidFill>
                  <a:latin typeface="Comic Sans MS" pitchFamily="66" charset="0"/>
                </a:rPr>
                <a:t>Smartphone</a:t>
              </a:r>
              <a:endParaRPr lang="it-IT" sz="2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cxnSp>
          <p:nvCxnSpPr>
            <p:cNvPr id="19" name="Connettore 2 18"/>
            <p:cNvCxnSpPr/>
            <p:nvPr/>
          </p:nvCxnSpPr>
          <p:spPr>
            <a:xfrm>
              <a:off x="2820420" y="2352314"/>
              <a:ext cx="555581" cy="9517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sellaDiTesto 8"/>
          <p:cNvSpPr txBox="1">
            <a:spLocks noChangeArrowheads="1"/>
          </p:cNvSpPr>
          <p:nvPr/>
        </p:nvSpPr>
        <p:spPr bwMode="auto">
          <a:xfrm>
            <a:off x="2643174" y="3286124"/>
            <a:ext cx="218123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 eaLnBrk="1" hangingPunct="1"/>
            <a:r>
              <a:rPr lang="it-IT" sz="2400" b="1" dirty="0">
                <a:solidFill>
                  <a:schemeClr val="bg1"/>
                </a:solidFill>
                <a:latin typeface="Comic Sans MS" pitchFamily="66" charset="0"/>
              </a:rPr>
              <a:t>Giovani </a:t>
            </a:r>
          </a:p>
          <a:p>
            <a:pPr algn="ctr" eaLnBrk="1" hangingPunct="1"/>
            <a:r>
              <a:rPr lang="it-IT" sz="2400" b="1" dirty="0">
                <a:solidFill>
                  <a:schemeClr val="bg1"/>
                </a:solidFill>
                <a:latin typeface="Comic Sans MS" pitchFamily="66" charset="0"/>
              </a:rPr>
              <a:t>tra 14 e 18 anni</a:t>
            </a:r>
          </a:p>
        </p:txBody>
      </p:sp>
      <p:grpSp>
        <p:nvGrpSpPr>
          <p:cNvPr id="21" name="Gruppo 20"/>
          <p:cNvGrpSpPr>
            <a:grpSpLocks/>
          </p:cNvGrpSpPr>
          <p:nvPr/>
        </p:nvGrpSpPr>
        <p:grpSpPr bwMode="auto">
          <a:xfrm>
            <a:off x="500034" y="5072074"/>
            <a:ext cx="8143932" cy="466737"/>
            <a:chOff x="556177" y="3592880"/>
            <a:chExt cx="11142487" cy="466426"/>
          </a:xfrm>
          <a:scene3d>
            <a:camera prst="perspectiveLeft"/>
            <a:lightRig rig="threePt" dir="t"/>
          </a:scene3d>
        </p:grpSpPr>
        <p:sp>
          <p:nvSpPr>
            <p:cNvPr id="22" name="CasellaDiTesto 15"/>
            <p:cNvSpPr txBox="1">
              <a:spLocks noChangeArrowheads="1"/>
            </p:cNvSpPr>
            <p:nvPr/>
          </p:nvSpPr>
          <p:spPr bwMode="auto">
            <a:xfrm>
              <a:off x="556177" y="3597948"/>
              <a:ext cx="1466117" cy="461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it-IT" sz="2400" b="1" dirty="0">
                  <a:solidFill>
                    <a:srgbClr val="FF0000"/>
                  </a:solidFill>
                  <a:latin typeface="Comic Sans MS" pitchFamily="66" charset="0"/>
                </a:rPr>
                <a:t>93%</a:t>
              </a:r>
            </a:p>
          </p:txBody>
        </p:sp>
        <p:sp>
          <p:nvSpPr>
            <p:cNvPr id="23" name="CasellaDiTesto 20"/>
            <p:cNvSpPr txBox="1">
              <a:spLocks noChangeArrowheads="1"/>
            </p:cNvSpPr>
            <p:nvPr/>
          </p:nvSpPr>
          <p:spPr bwMode="auto">
            <a:xfrm>
              <a:off x="5949877" y="3592880"/>
              <a:ext cx="5748787" cy="399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sz="2000" b="1" dirty="0" smtClean="0">
                  <a:solidFill>
                    <a:srgbClr val="FF0000"/>
                  </a:solidFill>
                  <a:latin typeface="Comic Sans MS" pitchFamily="66" charset="0"/>
                </a:rPr>
                <a:t>Ha un Laboratorio Multimediale</a:t>
              </a:r>
              <a:endParaRPr lang="it-IT" sz="2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24" name="Connettore 2 23"/>
            <p:cNvCxnSpPr/>
            <p:nvPr/>
          </p:nvCxnSpPr>
          <p:spPr>
            <a:xfrm>
              <a:off x="2413258" y="3807051"/>
              <a:ext cx="555616" cy="11105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>
              <a:off x="5110643" y="3813398"/>
              <a:ext cx="63181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500034" y="5429264"/>
            <a:ext cx="8078660" cy="1015663"/>
            <a:chOff x="653343" y="4083877"/>
            <a:chExt cx="10988199" cy="1016561"/>
          </a:xfrm>
          <a:scene3d>
            <a:camera prst="perspectiveLeft"/>
            <a:lightRig rig="threePt" dir="t"/>
          </a:scene3d>
        </p:grpSpPr>
        <p:sp>
          <p:nvSpPr>
            <p:cNvPr id="27" name="CasellaDiTesto 16"/>
            <p:cNvSpPr txBox="1">
              <a:spLocks noChangeArrowheads="1"/>
            </p:cNvSpPr>
            <p:nvPr/>
          </p:nvSpPr>
          <p:spPr bwMode="auto">
            <a:xfrm>
              <a:off x="653343" y="4226879"/>
              <a:ext cx="1360331" cy="462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it-IT" sz="2400" dirty="0">
                  <a:solidFill>
                    <a:schemeClr val="bg1"/>
                  </a:solidFill>
                  <a:latin typeface="Comic Sans MS" pitchFamily="66" charset="0"/>
                </a:rPr>
                <a:t>46%</a:t>
              </a:r>
            </a:p>
          </p:txBody>
        </p:sp>
        <p:sp>
          <p:nvSpPr>
            <p:cNvPr id="28" name="CasellaDiTesto 21"/>
            <p:cNvSpPr txBox="1">
              <a:spLocks noChangeArrowheads="1"/>
            </p:cNvSpPr>
            <p:nvPr/>
          </p:nvSpPr>
          <p:spPr bwMode="auto">
            <a:xfrm>
              <a:off x="6288999" y="4083877"/>
              <a:ext cx="5352543" cy="101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it-IT" sz="2000" dirty="0">
                  <a:solidFill>
                    <a:schemeClr val="bg1"/>
                  </a:solidFill>
                  <a:latin typeface="Comic Sans MS" pitchFamily="66" charset="0"/>
                </a:rPr>
                <a:t>Dei presidi sa dell’esistenza </a:t>
              </a:r>
            </a:p>
            <a:p>
              <a:pPr eaLnBrk="1" hangingPunct="1"/>
              <a:r>
                <a:rPr lang="it-IT" sz="2000" dirty="0">
                  <a:solidFill>
                    <a:schemeClr val="bg1"/>
                  </a:solidFill>
                  <a:latin typeface="Comic Sans MS" pitchFamily="66" charset="0"/>
                </a:rPr>
                <a:t>di una pagina della scuola sui Social</a:t>
              </a:r>
            </a:p>
          </p:txBody>
        </p:sp>
        <p:cxnSp>
          <p:nvCxnSpPr>
            <p:cNvPr id="29" name="Connettore 2 28"/>
            <p:cNvCxnSpPr/>
            <p:nvPr/>
          </p:nvCxnSpPr>
          <p:spPr>
            <a:xfrm>
              <a:off x="5220168" y="4512884"/>
              <a:ext cx="630240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>
              <a:off x="2119227" y="4441383"/>
              <a:ext cx="652795" cy="1112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>
            <a:grpSpLocks/>
          </p:cNvGrpSpPr>
          <p:nvPr/>
        </p:nvGrpSpPr>
        <p:grpSpPr bwMode="auto">
          <a:xfrm>
            <a:off x="428596" y="6072206"/>
            <a:ext cx="9827365" cy="653620"/>
            <a:chOff x="627611" y="4948843"/>
            <a:chExt cx="9826782" cy="654788"/>
          </a:xfrm>
          <a:scene3d>
            <a:camera prst="perspectiveLeft"/>
            <a:lightRig rig="threePt" dir="t"/>
          </a:scene3d>
        </p:grpSpPr>
        <p:sp>
          <p:nvSpPr>
            <p:cNvPr id="32" name="CasellaDiTesto 17"/>
            <p:cNvSpPr txBox="1">
              <a:spLocks noChangeArrowheads="1"/>
            </p:cNvSpPr>
            <p:nvPr/>
          </p:nvSpPr>
          <p:spPr bwMode="auto">
            <a:xfrm>
              <a:off x="627611" y="4948843"/>
              <a:ext cx="980392" cy="462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sz="2400" b="1" dirty="0">
                  <a:solidFill>
                    <a:schemeClr val="bg1"/>
                  </a:solidFill>
                  <a:latin typeface="Comic Sans MS" pitchFamily="66" charset="0"/>
                </a:rPr>
                <a:t>55%</a:t>
              </a:r>
            </a:p>
          </p:txBody>
        </p:sp>
        <p:sp>
          <p:nvSpPr>
            <p:cNvPr id="33" name="CasellaDiTesto 23"/>
            <p:cNvSpPr txBox="1">
              <a:spLocks noChangeArrowheads="1"/>
            </p:cNvSpPr>
            <p:nvPr/>
          </p:nvSpPr>
          <p:spPr bwMode="auto">
            <a:xfrm>
              <a:off x="4699335" y="5202806"/>
              <a:ext cx="5755058" cy="40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sz="2000" dirty="0">
                  <a:solidFill>
                    <a:schemeClr val="bg1"/>
                  </a:solidFill>
                  <a:latin typeface="Comic Sans MS" pitchFamily="66" charset="0"/>
                </a:rPr>
                <a:t>La pagina è gestita dagli studenti</a:t>
              </a:r>
            </a:p>
          </p:txBody>
        </p:sp>
        <p:cxnSp>
          <p:nvCxnSpPr>
            <p:cNvPr id="34" name="Connettore 2 33"/>
            <p:cNvCxnSpPr/>
            <p:nvPr/>
          </p:nvCxnSpPr>
          <p:spPr>
            <a:xfrm>
              <a:off x="3984998" y="5235102"/>
              <a:ext cx="500036" cy="159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1984852" y="5163540"/>
              <a:ext cx="484158" cy="9542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sellaDiTesto 14"/>
          <p:cNvSpPr txBox="1">
            <a:spLocks noChangeArrowheads="1"/>
          </p:cNvSpPr>
          <p:nvPr/>
        </p:nvSpPr>
        <p:spPr bwMode="auto">
          <a:xfrm>
            <a:off x="2214546" y="5643578"/>
            <a:ext cx="1792671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sz="2000" b="1" dirty="0">
                <a:solidFill>
                  <a:schemeClr val="bg1"/>
                </a:solidFill>
                <a:latin typeface="Comic Sans MS" pitchFamily="66" charset="0"/>
              </a:rPr>
              <a:t>S C U O L E</a:t>
            </a:r>
          </a:p>
        </p:txBody>
      </p:sp>
    </p:spTree>
    <p:extLst>
      <p:ext uri="{BB962C8B-B14F-4D97-AF65-F5344CB8AC3E}">
        <p14:creationId xmlns:p14="http://schemas.microsoft.com/office/powerpoint/2010/main" xmlns="" val="33202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00430" y="4500570"/>
            <a:ext cx="52565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2300" dirty="0" smtClean="0">
                <a:latin typeface="Times New Roman" pitchFamily="18" charset="0"/>
              </a:rPr>
              <a:t>;</a:t>
            </a:r>
            <a:endParaRPr lang="it-IT" altLang="it-IT" sz="2300" dirty="0">
              <a:latin typeface="Times New Roman" pitchFamily="18" charset="0"/>
            </a:endParaRP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0"/>
            <a:ext cx="2469549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142844" y="142852"/>
            <a:ext cx="6500858" cy="761256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Identikit del Cyber-Bullo secondo i Dirigenti Scolastici </a:t>
            </a:r>
            <a:r>
              <a:rPr lang="it-IT" sz="2000" dirty="0">
                <a:solidFill>
                  <a:schemeClr val="bg1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214282" y="1000108"/>
            <a:ext cx="578647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marL="442913" indent="-44291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Per il 70 % dei Dirigenti Scolastici i Cyberbulli sono indifferentemente maschi o Femmine;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Per il 19% sono in prevalenza ragazze;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Per l’11% soprattutto ragazzi.</a:t>
            </a: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214282" y="2786058"/>
            <a:ext cx="578647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  <a:scene3d>
            <a:camera prst="perspective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2913" indent="-442913" eaLnBrk="1" hangingPunct="1">
              <a:buFont typeface="Wingdings" pitchFamily="2" charset="2"/>
              <a:buChar char="q"/>
            </a:pPr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Secondo il 78% dei Dirigenti Scolastici i </a:t>
            </a:r>
            <a:r>
              <a:rPr lang="it-IT" sz="2000" dirty="0" err="1">
                <a:solidFill>
                  <a:schemeClr val="bg1"/>
                </a:solidFill>
                <a:latin typeface="Comic Sans MS" pitchFamily="66" charset="0"/>
              </a:rPr>
              <a:t>Cyberbulli</a:t>
            </a:r>
            <a:r>
              <a:rPr lang="it-IT" sz="2000" dirty="0">
                <a:solidFill>
                  <a:schemeClr val="bg1"/>
                </a:solidFill>
                <a:latin typeface="Comic Sans MS" pitchFamily="66" charset="0"/>
              </a:rPr>
              <a:t> tendono a colpire i soggetti psicologicamente più deboli;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57158" y="4572008"/>
            <a:ext cx="8429684" cy="1631216"/>
          </a:xfrm>
          <a:prstGeom prst="rect">
            <a:avLst/>
          </a:prstGeom>
          <a:solidFill>
            <a:srgbClr val="FFFFCC"/>
          </a:solidFill>
          <a:ln w="38100">
            <a:solidFill>
              <a:schemeClr val="bg1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Gli Adulti sono esclusi dalla vita on-line dei loro figli (89%);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sz="2000" dirty="0" smtClean="0">
                <a:solidFill>
                  <a:schemeClr val="bg1"/>
                </a:solidFill>
                <a:latin typeface="Comic Sans MS" pitchFamily="66" charset="0"/>
              </a:rPr>
              <a:t>Il 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20% non riesce proprio </a:t>
            </a:r>
            <a:r>
              <a:rPr lang="it-IT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«a capire cosa è successo»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;</a:t>
            </a:r>
          </a:p>
          <a:p>
            <a:pPr marL="442913" indent="-4429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Nel 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49% dei casi i genitori hanno difficoltà a rendersi </a:t>
            </a:r>
            <a:r>
              <a:rPr lang="it-IT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conto della</a:t>
            </a:r>
          </a:p>
          <a:p>
            <a:pPr marL="442913" indent="-4429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gravità 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dell’accaduto;</a:t>
            </a:r>
          </a:p>
          <a:p>
            <a:pPr marL="442913" indent="-4429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nell’81% dei casi è portato addirittura a minimizzare l’accaduto.</a:t>
            </a:r>
          </a:p>
        </p:txBody>
      </p:sp>
      <p:sp>
        <p:nvSpPr>
          <p:cNvPr id="39" name="CasellaDiTesto 1"/>
          <p:cNvSpPr txBox="1">
            <a:spLocks noChangeArrowheads="1"/>
          </p:cNvSpPr>
          <p:nvPr/>
        </p:nvSpPr>
        <p:spPr bwMode="auto">
          <a:xfrm>
            <a:off x="4286248" y="3857628"/>
            <a:ext cx="4500594" cy="523220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eaLnBrk="1" hangingPunct="1"/>
            <a:r>
              <a:rPr lang="it-IT" sz="2800" dirty="0">
                <a:solidFill>
                  <a:schemeClr val="bg1"/>
                </a:solidFill>
                <a:latin typeface="Comic Sans MS" pitchFamily="66" charset="0"/>
              </a:rPr>
              <a:t>Genitori &amp; </a:t>
            </a:r>
            <a:r>
              <a:rPr lang="it-IT" sz="2800" dirty="0" err="1">
                <a:solidFill>
                  <a:schemeClr val="bg1"/>
                </a:solidFill>
                <a:latin typeface="Comic Sans MS" pitchFamily="66" charset="0"/>
              </a:rPr>
              <a:t>Cyberbullismo</a:t>
            </a:r>
            <a:endParaRPr lang="it-IT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2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214290"/>
            <a:ext cx="2469549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214282" y="142852"/>
            <a:ext cx="6500858" cy="848678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Età del minore che chiede aiuto (A.S. 2015/2016)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/>
        </p:nvGraphicFramePr>
        <p:xfrm>
          <a:off x="285720" y="1000108"/>
          <a:ext cx="585791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285720" y="4357694"/>
            <a:ext cx="5572163" cy="1938992"/>
          </a:xfrm>
          <a:prstGeom prst="rightArrowCallout">
            <a:avLst/>
          </a:prstGeom>
          <a:ln>
            <a:headEnd/>
            <a:tailEnd/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1825" indent="-631825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Due volte su tre la vittima è un preadolescente (11-14 anni); </a:t>
            </a:r>
          </a:p>
          <a:p>
            <a:pPr marL="631825" indent="-631825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Oggi però l’età si sta abbassando, anche a 5 anni (22% dei casi). 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6286512" y="3857628"/>
            <a:ext cx="2643206" cy="2308324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1825" indent="-631825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Il </a:t>
            </a:r>
            <a:r>
              <a:rPr lang="it-IT" sz="1600" b="1" dirty="0">
                <a:solidFill>
                  <a:schemeClr val="bg1"/>
                </a:solidFill>
                <a:latin typeface="Cambria" pitchFamily="18" charset="0"/>
              </a:rPr>
              <a:t>30%</a:t>
            </a: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 delle vittime di bullismo mette in atto comportamenti di autolesionismo; </a:t>
            </a:r>
          </a:p>
          <a:p>
            <a:pPr marL="631825" indent="-631825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Il </a:t>
            </a:r>
            <a:r>
              <a:rPr lang="it-IT" sz="1600" b="1" dirty="0">
                <a:solidFill>
                  <a:srgbClr val="FF0000"/>
                </a:solidFill>
                <a:latin typeface="Cambria" pitchFamily="18" charset="0"/>
              </a:rPr>
              <a:t>10%</a:t>
            </a: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 ha pensato o tentato il suicidio. </a:t>
            </a:r>
          </a:p>
        </p:txBody>
      </p:sp>
    </p:spTree>
    <p:extLst>
      <p:ext uri="{BB962C8B-B14F-4D97-AF65-F5344CB8AC3E}">
        <p14:creationId xmlns:p14="http://schemas.microsoft.com/office/powerpoint/2010/main" xmlns="" val="33202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 build="p" animBg="1"/>
      <p:bldP spid="1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0"/>
            <a:ext cx="2612425" cy="3022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214282" y="142852"/>
            <a:ext cx="6500858" cy="848678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Identikit della vittima del </a:t>
            </a:r>
            <a:r>
              <a:rPr lang="it-IT" sz="2000" dirty="0" err="1" smtClean="0">
                <a:solidFill>
                  <a:schemeClr val="bg1"/>
                </a:solidFill>
                <a:latin typeface="Cambria" pitchFamily="18" charset="0"/>
              </a:rPr>
              <a:t>cyberbullismo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0" y="1071546"/>
            <a:ext cx="6215106" cy="2262671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scene3d>
            <a:camera prst="isometricOffAxis1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1825" indent="-631825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Vive al Nord (45% dei casi) ;</a:t>
            </a:r>
          </a:p>
          <a:p>
            <a:pPr marL="631825" indent="-631825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E’ di nazionalità Italiana (85% dei casi);</a:t>
            </a:r>
          </a:p>
          <a:p>
            <a:pPr marL="631825" indent="-631825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E’ femmina (70% dei casi), mentre i bulli sono generalmente maschi (60%);</a:t>
            </a:r>
          </a:p>
          <a:p>
            <a:pPr marL="631825" indent="-631825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E’ di età compresa tra gli 11 ed i 14 anni (66%), ma ci sono numerosi casi (22%) in cui la vittima ha 5 anni;  </a:t>
            </a:r>
          </a:p>
        </p:txBody>
      </p:sp>
      <p:graphicFrame>
        <p:nvGraphicFramePr>
          <p:cNvPr id="10" name="Grafico 7"/>
          <p:cNvGraphicFramePr>
            <a:graphicFrameLocks/>
          </p:cNvGraphicFramePr>
          <p:nvPr/>
        </p:nvGraphicFramePr>
        <p:xfrm>
          <a:off x="1500166" y="3429000"/>
          <a:ext cx="617220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202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0"/>
            <a:ext cx="1040789" cy="1204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214282" y="142852"/>
            <a:ext cx="6500858" cy="848678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b="1" dirty="0" err="1" smtClean="0">
                <a:solidFill>
                  <a:schemeClr val="bg1"/>
                </a:solidFill>
                <a:latin typeface="Cambria" pitchFamily="18" charset="0"/>
              </a:rPr>
              <a:t>Cyberbullismo</a:t>
            </a: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: altri dati.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9" name="Grafico 4"/>
          <p:cNvGraphicFramePr>
            <a:graphicFrameLocks/>
          </p:cNvGraphicFramePr>
          <p:nvPr/>
        </p:nvGraphicFramePr>
        <p:xfrm>
          <a:off x="142844" y="1000108"/>
          <a:ext cx="43577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4714876" y="1000108"/>
          <a:ext cx="4071968" cy="285751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74077">
                  <a:extLst>
                    <a:ext uri="{9D8B030D-6E8A-4147-A177-3AD203B41FA5}"/>
                  </a:extLst>
                </a:gridCol>
                <a:gridCol w="1091990">
                  <a:extLst>
                    <a:ext uri="{9D8B030D-6E8A-4147-A177-3AD203B41FA5}"/>
                  </a:extLst>
                </a:gridCol>
                <a:gridCol w="1105901">
                  <a:extLst>
                    <a:ext uri="{9D8B030D-6E8A-4147-A177-3AD203B41FA5}"/>
                  </a:extLst>
                </a:gridCol>
              </a:tblGrid>
              <a:tr h="39718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Tipologie</a:t>
                      </a:r>
                      <a:r>
                        <a:rPr lang="it-IT" sz="1400" baseline="0" dirty="0" smtClean="0"/>
                        <a:t> di cyber attacco in base al sesso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</a:tr>
              <a:tr h="697900">
                <a:tc>
                  <a:txBody>
                    <a:bodyPr/>
                    <a:lstStyle/>
                    <a:p>
                      <a:r>
                        <a:rPr lang="it-IT" sz="1400" dirty="0"/>
                        <a:t>Modalità Cyber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Maschi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Femmine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40608">
                <a:tc>
                  <a:txBody>
                    <a:bodyPr/>
                    <a:lstStyle/>
                    <a:p>
                      <a:r>
                        <a:rPr lang="it-IT" sz="1400" dirty="0" err="1"/>
                        <a:t>Flamming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17 %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8,7%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40608">
                <a:tc>
                  <a:txBody>
                    <a:bodyPr/>
                    <a:lstStyle/>
                    <a:p>
                      <a:r>
                        <a:rPr lang="it-IT" sz="1400" dirty="0" err="1"/>
                        <a:t>Denigration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10,2%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6,2%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40608">
                <a:tc>
                  <a:txBody>
                    <a:bodyPr/>
                    <a:lstStyle/>
                    <a:p>
                      <a:r>
                        <a:rPr lang="it-IT" sz="1400" dirty="0" err="1"/>
                        <a:t>Esclusion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8,4%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3,8%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40608">
                <a:tc>
                  <a:txBody>
                    <a:bodyPr/>
                    <a:lstStyle/>
                    <a:p>
                      <a:r>
                        <a:rPr lang="it-IT" sz="1400" dirty="0" err="1"/>
                        <a:t>Impersonation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6,2%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4,1%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42844" y="4000504"/>
          <a:ext cx="4286280" cy="242889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78970">
                  <a:extLst>
                    <a:ext uri="{9D8B030D-6E8A-4147-A177-3AD203B41FA5}"/>
                  </a:extLst>
                </a:gridCol>
                <a:gridCol w="1221577">
                  <a:extLst>
                    <a:ext uri="{9D8B030D-6E8A-4147-A177-3AD203B41FA5}"/>
                  </a:extLst>
                </a:gridCol>
                <a:gridCol w="766972">
                  <a:extLst>
                    <a:ext uri="{9D8B030D-6E8A-4147-A177-3AD203B41FA5}"/>
                  </a:extLst>
                </a:gridCol>
                <a:gridCol w="718761">
                  <a:extLst>
                    <a:ext uri="{9D8B030D-6E8A-4147-A177-3AD203B41FA5}"/>
                  </a:extLst>
                </a:gridCol>
              </a:tblGrid>
              <a:tr h="53624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Vittime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Occasionale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Grave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Totale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10073">
                <a:tc>
                  <a:txBody>
                    <a:bodyPr/>
                    <a:lstStyle/>
                    <a:p>
                      <a:r>
                        <a:rPr lang="it-IT" sz="1400" dirty="0"/>
                        <a:t>Bullismo Diretto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11 %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15%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10073">
                <a:tc>
                  <a:txBody>
                    <a:bodyPr/>
                    <a:lstStyle/>
                    <a:p>
                      <a:r>
                        <a:rPr lang="it-IT" sz="1400" dirty="0"/>
                        <a:t>Bullismo Indiretto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23%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36249">
                <a:tc>
                  <a:txBody>
                    <a:bodyPr/>
                    <a:lstStyle/>
                    <a:p>
                      <a:r>
                        <a:rPr lang="it-IT" sz="1400" dirty="0"/>
                        <a:t>Cyberbullismo con cellulare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36249">
                <a:tc>
                  <a:txBody>
                    <a:bodyPr/>
                    <a:lstStyle/>
                    <a:p>
                      <a:r>
                        <a:rPr lang="it-IT" sz="1400" dirty="0"/>
                        <a:t>Cyberbullismo con Internet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4572000" y="4000505"/>
          <a:ext cx="4207009" cy="246422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20014">
                  <a:extLst>
                    <a:ext uri="{9D8B030D-6E8A-4147-A177-3AD203B41FA5}"/>
                  </a:extLst>
                </a:gridCol>
                <a:gridCol w="1228737">
                  <a:extLst>
                    <a:ext uri="{9D8B030D-6E8A-4147-A177-3AD203B41FA5}"/>
                  </a:extLst>
                </a:gridCol>
                <a:gridCol w="752788">
                  <a:extLst>
                    <a:ext uri="{9D8B030D-6E8A-4147-A177-3AD203B41FA5}"/>
                  </a:extLst>
                </a:gridCol>
                <a:gridCol w="705470">
                  <a:extLst>
                    <a:ext uri="{9D8B030D-6E8A-4147-A177-3AD203B41FA5}"/>
                  </a:extLst>
                </a:gridCol>
              </a:tblGrid>
              <a:tr h="59702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Bulli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Occasionale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Grave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Totale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312724">
                <a:tc>
                  <a:txBody>
                    <a:bodyPr/>
                    <a:lstStyle/>
                    <a:p>
                      <a:r>
                        <a:rPr lang="it-IT" sz="1400" dirty="0"/>
                        <a:t>Bullismo Diretto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11 %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15%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96412">
                <a:tc>
                  <a:txBody>
                    <a:bodyPr/>
                    <a:lstStyle/>
                    <a:p>
                      <a:r>
                        <a:rPr lang="it-IT" sz="1400" dirty="0"/>
                        <a:t>Bullismo Indiretto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16%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22%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11368">
                <a:tc>
                  <a:txBody>
                    <a:bodyPr/>
                    <a:lstStyle/>
                    <a:p>
                      <a:r>
                        <a:rPr lang="it-IT" sz="1400" dirty="0"/>
                        <a:t>Cyberbullismo con cellulare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9%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11368">
                <a:tc>
                  <a:txBody>
                    <a:bodyPr/>
                    <a:lstStyle/>
                    <a:p>
                      <a:r>
                        <a:rPr lang="it-IT" sz="1400" dirty="0"/>
                        <a:t>Cyberbullismo con Internet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7%</a:t>
                      </a:r>
                      <a:endParaRPr lang="it-IT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02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0"/>
            <a:ext cx="1040789" cy="1204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214282" y="142852"/>
            <a:ext cx="6500858" cy="848678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b="1" dirty="0" err="1" smtClean="0">
                <a:solidFill>
                  <a:schemeClr val="bg1"/>
                </a:solidFill>
                <a:latin typeface="Cambria" pitchFamily="18" charset="0"/>
              </a:rPr>
              <a:t>Cyberbullismo</a:t>
            </a: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: altri dati.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14282" y="1142984"/>
          <a:ext cx="5046455" cy="204515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26513">
                  <a:extLst>
                    <a:ext uri="{9D8B030D-6E8A-4147-A177-3AD203B41FA5}"/>
                  </a:extLst>
                </a:gridCol>
                <a:gridCol w="1199981">
                  <a:extLst>
                    <a:ext uri="{9D8B030D-6E8A-4147-A177-3AD203B41FA5}"/>
                  </a:extLst>
                </a:gridCol>
                <a:gridCol w="1158203">
                  <a:extLst>
                    <a:ext uri="{9D8B030D-6E8A-4147-A177-3AD203B41FA5}"/>
                  </a:extLst>
                </a:gridCol>
                <a:gridCol w="861758">
                  <a:extLst>
                    <a:ext uri="{9D8B030D-6E8A-4147-A177-3AD203B41FA5}"/>
                  </a:extLst>
                </a:gridCol>
              </a:tblGrid>
              <a:tr h="947875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Cyberbullismo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10-12</a:t>
                      </a:r>
                    </a:p>
                    <a:p>
                      <a:pPr algn="ctr"/>
                      <a:r>
                        <a:rPr lang="it-IT" sz="1600" dirty="0"/>
                        <a:t>anni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13-14    anni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15-17 anni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600" dirty="0" err="1"/>
                        <a:t>Cybervittime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22%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31%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47%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600" dirty="0"/>
                        <a:t>Cyberbulli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7,8%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27,4%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64,8%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85720" y="3500437"/>
          <a:ext cx="4929221" cy="192882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50388">
                  <a:extLst>
                    <a:ext uri="{9D8B030D-6E8A-4147-A177-3AD203B41FA5}"/>
                  </a:extLst>
                </a:gridCol>
                <a:gridCol w="1080637">
                  <a:extLst>
                    <a:ext uri="{9D8B030D-6E8A-4147-A177-3AD203B41FA5}"/>
                  </a:extLst>
                </a:gridCol>
                <a:gridCol w="1017441">
                  <a:extLst>
                    <a:ext uri="{9D8B030D-6E8A-4147-A177-3AD203B41FA5}"/>
                  </a:extLst>
                </a:gridCol>
                <a:gridCol w="1280755">
                  <a:extLst>
                    <a:ext uri="{9D8B030D-6E8A-4147-A177-3AD203B41FA5}"/>
                  </a:extLst>
                </a:gridCol>
              </a:tblGrid>
              <a:tr h="763276">
                <a:tc>
                  <a:txBody>
                    <a:bodyPr/>
                    <a:lstStyle/>
                    <a:p>
                      <a:r>
                        <a:rPr lang="it-IT" sz="1600" dirty="0"/>
                        <a:t>Atti Cyber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12-13</a:t>
                      </a:r>
                    </a:p>
                    <a:p>
                      <a:pPr algn="ctr"/>
                      <a:r>
                        <a:rPr lang="it-IT" sz="1600" dirty="0"/>
                        <a:t>anni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14-15    anni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16-17 </a:t>
                      </a:r>
                    </a:p>
                    <a:p>
                      <a:pPr algn="ctr"/>
                      <a:r>
                        <a:rPr lang="it-IT" sz="1600" dirty="0"/>
                        <a:t>anni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82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600" dirty="0"/>
                        <a:t>Cellulare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26,3%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45,8%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27,9%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82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600" dirty="0"/>
                        <a:t>Internet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20,5%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42,4%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600" dirty="0"/>
                        <a:t>37,1%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5357818" y="3929066"/>
          <a:ext cx="3571900" cy="207170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304451">
                  <a:extLst>
                    <a:ext uri="{9D8B030D-6E8A-4147-A177-3AD203B41FA5}"/>
                  </a:extLst>
                </a:gridCol>
                <a:gridCol w="1267449">
                  <a:extLst>
                    <a:ext uri="{9D8B030D-6E8A-4147-A177-3AD203B41FA5}"/>
                  </a:extLst>
                </a:gridCol>
              </a:tblGrid>
              <a:tr h="379931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Le vittime si sono confidate con</a:t>
                      </a:r>
                      <a:endParaRPr lang="it-IT" sz="16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it-IT" sz="2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29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400" dirty="0"/>
                        <a:t>Nessuno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/>
                        <a:t>43,7%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229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400" dirty="0"/>
                        <a:t>Un amico/a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/>
                        <a:t>26,8%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229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400" dirty="0"/>
                        <a:t>Genitori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/>
                        <a:t>15,5%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4229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400" dirty="0"/>
                        <a:t>Adulto di riferimento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/>
                        <a:t>8,5%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5357786" y="1214422"/>
          <a:ext cx="3571932" cy="259379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43040">
                  <a:extLst>
                    <a:ext uri="{9D8B030D-6E8A-4147-A177-3AD203B41FA5}"/>
                  </a:extLst>
                </a:gridCol>
                <a:gridCol w="763516">
                  <a:extLst>
                    <a:ext uri="{9D8B030D-6E8A-4147-A177-3AD203B41FA5}"/>
                  </a:extLst>
                </a:gridCol>
                <a:gridCol w="737284">
                  <a:extLst>
                    <a:ext uri="{9D8B030D-6E8A-4147-A177-3AD203B41FA5}"/>
                  </a:extLst>
                </a:gridCol>
                <a:gridCol w="928092">
                  <a:extLst>
                    <a:ext uri="{9D8B030D-6E8A-4147-A177-3AD203B41FA5}"/>
                  </a:extLst>
                </a:gridCol>
              </a:tblGrid>
              <a:tr h="94787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Sentimenti </a:t>
                      </a:r>
                      <a:r>
                        <a:rPr lang="it-IT" sz="1400" dirty="0" err="1"/>
                        <a:t>Cybervittime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Elementari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Medie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Superiori</a:t>
                      </a:r>
                      <a:endParaRPr lang="it-IT" sz="1400" b="1" dirty="0">
                        <a:latin typeface="Comic Sans MS" panose="030F0702030302020204" pitchFamily="66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200" dirty="0"/>
                        <a:t>Rabbia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/>
                        <a:t>33%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/>
                        <a:t>34,4%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/>
                        <a:t>32,4%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200" dirty="0"/>
                        <a:t>Frustrazione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/>
                        <a:t>33,3%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/>
                        <a:t>31,6%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/>
                        <a:t>30,0%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t-IT" sz="1200" dirty="0"/>
                        <a:t>Tristezza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/>
                        <a:t>33,3%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/>
                        <a:t>24,6%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200" dirty="0"/>
                        <a:t>18,8%</a:t>
                      </a:r>
                      <a:endParaRPr lang="it-IT" sz="1200" b="1" dirty="0"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02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77240" y="5000636"/>
            <a:ext cx="7543800" cy="1430996"/>
          </a:xfrm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Che cosa è </a:t>
            </a:r>
            <a:r>
              <a:rPr lang="it-IT" sz="4400" b="1" dirty="0" smtClean="0">
                <a:solidFill>
                  <a:srgbClr val="FF0000"/>
                </a:solidFill>
              </a:rPr>
              <a:t>bullismo?</a:t>
            </a:r>
            <a:r>
              <a:rPr lang="it-IT" sz="4400" dirty="0" smtClean="0">
                <a:solidFill>
                  <a:schemeClr val="bg1"/>
                </a:solidFill>
              </a:rPr>
              <a:t/>
            </a:r>
            <a:br>
              <a:rPr lang="it-IT" sz="4400" dirty="0" smtClean="0">
                <a:solidFill>
                  <a:schemeClr val="bg1"/>
                </a:solidFill>
              </a:rPr>
            </a:br>
            <a:r>
              <a:rPr lang="it-IT" sz="4400" dirty="0" smtClean="0">
                <a:solidFill>
                  <a:schemeClr val="bg1"/>
                </a:solidFill>
              </a:rPr>
              <a:t>Parliamone un po’ </a:t>
            </a:r>
            <a:r>
              <a:rPr lang="it-IT" sz="4400" dirty="0" err="1" smtClean="0">
                <a:solidFill>
                  <a:schemeClr val="bg1"/>
                </a:solidFill>
              </a:rPr>
              <a:t>assieme…</a:t>
            </a:r>
            <a:endParaRPr lang="it-IT" sz="4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28604"/>
            <a:ext cx="4302240" cy="40719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18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-142900"/>
            <a:ext cx="1040789" cy="1204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214282" y="142852"/>
            <a:ext cx="6500858" cy="848678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b="1" dirty="0" err="1" smtClean="0">
                <a:solidFill>
                  <a:schemeClr val="bg1"/>
                </a:solidFill>
                <a:latin typeface="Cambria" pitchFamily="18" charset="0"/>
              </a:rPr>
              <a:t>Cyberbullismo</a:t>
            </a: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: le tecnologie a supporto.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14282" y="1000108"/>
          <a:ext cx="4154090" cy="198721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39380">
                  <a:extLst>
                    <a:ext uri="{9D8B030D-6E8A-4147-A177-3AD203B41FA5}"/>
                  </a:extLst>
                </a:gridCol>
                <a:gridCol w="3214710">
                  <a:extLst>
                    <a:ext uri="{9D8B030D-6E8A-4147-A177-3AD203B41FA5}"/>
                  </a:extLst>
                </a:gridCol>
              </a:tblGrid>
              <a:tr h="34129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SMARTPHONE</a:t>
                      </a:r>
                      <a:endParaRPr lang="it-IT" sz="12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</a:tr>
              <a:tr h="558475">
                <a:tc>
                  <a:txBody>
                    <a:bodyPr/>
                    <a:lstStyle/>
                    <a:p>
                      <a:r>
                        <a:rPr lang="it-IT" sz="1400" b="1" dirty="0"/>
                        <a:t>Benefici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Permettono anche ai più</a:t>
                      </a:r>
                      <a:r>
                        <a:rPr lang="it-IT" sz="1200" baseline="0" dirty="0"/>
                        <a:t> piccoli di contattare e di essere contattati da amici, familiari ed altre figure di riferimento, soprattutto in situazioni di emergenza</a:t>
                      </a:r>
                      <a:endParaRPr lang="it-IT" sz="1200" dirty="0"/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sz="1400" b="1" dirty="0"/>
                        <a:t>Rischi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Sono il principale mezzo attraverso il quale agisce il </a:t>
                      </a:r>
                      <a:r>
                        <a:rPr lang="it-IT" sz="1200" dirty="0" err="1"/>
                        <a:t>CyberBullo</a:t>
                      </a:r>
                      <a:r>
                        <a:rPr lang="it-IT" sz="1200" dirty="0"/>
                        <a:t>, attraverso telefonate, SMS, condivisione di immagini moleste,</a:t>
                      </a:r>
                      <a:r>
                        <a:rPr lang="it-IT" sz="1200" baseline="0" dirty="0"/>
                        <a:t> email, registrare filmati ecc.</a:t>
                      </a:r>
                      <a:endParaRPr lang="it-IT" sz="12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4643438" y="1000108"/>
          <a:ext cx="4286280" cy="187167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928694">
                  <a:extLst>
                    <a:ext uri="{9D8B030D-6E8A-4147-A177-3AD203B41FA5}"/>
                  </a:extLst>
                </a:gridCol>
                <a:gridCol w="3357586">
                  <a:extLst>
                    <a:ext uri="{9D8B030D-6E8A-4147-A177-3AD203B41FA5}"/>
                  </a:extLst>
                </a:gridCol>
              </a:tblGrid>
              <a:tr h="400054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MESSAGGI</a:t>
                      </a:r>
                      <a:r>
                        <a:rPr lang="it-IT" sz="1400" baseline="0" dirty="0" smtClean="0"/>
                        <a:t> INSTANTANEI</a:t>
                      </a:r>
                      <a:endParaRPr lang="it-IT" sz="14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</a:tr>
              <a:tr h="671516">
                <a:tc>
                  <a:txBody>
                    <a:bodyPr/>
                    <a:lstStyle/>
                    <a:p>
                      <a:r>
                        <a:rPr lang="it-IT" sz="1200" b="1" dirty="0"/>
                        <a:t>Benefici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b="0" dirty="0"/>
                        <a:t>Permettono di comunicare molto velocemente con amici e familiari.</a:t>
                      </a:r>
                      <a:r>
                        <a:rPr lang="it-IT" sz="1200" b="0" baseline="0" dirty="0"/>
                        <a:t> Diventa quindi un valido strumento di socializzazione.</a:t>
                      </a:r>
                      <a:endParaRPr lang="it-IT" sz="1200" b="0" dirty="0"/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800105">
                <a:tc>
                  <a:txBody>
                    <a:bodyPr/>
                    <a:lstStyle/>
                    <a:p>
                      <a:r>
                        <a:rPr lang="it-IT" sz="1200" b="1" dirty="0"/>
                        <a:t>Rischi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b="0" dirty="0"/>
                        <a:t>E’ difficile controllarli e quindi</a:t>
                      </a:r>
                      <a:r>
                        <a:rPr lang="it-IT" sz="1200" b="0" baseline="0" dirty="0"/>
                        <a:t> si possono spedire messaggi molesti senza correre il rischio di essere scoperti.</a:t>
                      </a:r>
                      <a:endParaRPr lang="it-IT" sz="1200" b="0" i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14282" y="3143248"/>
          <a:ext cx="4214842" cy="2164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57256">
                  <a:extLst>
                    <a:ext uri="{9D8B030D-6E8A-4147-A177-3AD203B41FA5}"/>
                  </a:extLst>
                </a:gridCol>
                <a:gridCol w="3357586">
                  <a:extLst>
                    <a:ext uri="{9D8B030D-6E8A-4147-A177-3AD203B41FA5}"/>
                  </a:extLst>
                </a:gridCol>
              </a:tblGrid>
              <a:tr h="315339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CHAT</a:t>
                      </a:r>
                      <a:endParaRPr lang="it-IT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</a:tr>
              <a:tr h="485332">
                <a:tc>
                  <a:txBody>
                    <a:bodyPr/>
                    <a:lstStyle/>
                    <a:p>
                      <a:r>
                        <a:rPr lang="it-IT" sz="1400" b="1" dirty="0"/>
                        <a:t>Benefici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Molte </a:t>
                      </a:r>
                      <a:r>
                        <a:rPr lang="it-IT" sz="1200" dirty="0" err="1"/>
                        <a:t>chatrooms</a:t>
                      </a:r>
                      <a:r>
                        <a:rPr lang="it-IT" sz="1200" dirty="0"/>
                        <a:t> sono organizzate intorno ad un tema, un argomento così è possibile incontrare e confrontarsi con persone di tutto il mondo scambiando e condividendo idee.</a:t>
                      </a: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842403">
                <a:tc>
                  <a:txBody>
                    <a:bodyPr/>
                    <a:lstStyle/>
                    <a:p>
                      <a:r>
                        <a:rPr lang="it-IT" sz="1400" b="1" dirty="0"/>
                        <a:t>Rischi</a:t>
                      </a:r>
                      <a:endParaRPr lang="it-IT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Le </a:t>
                      </a:r>
                      <a:r>
                        <a:rPr lang="it-IT" sz="1200" dirty="0" err="1"/>
                        <a:t>chatrooms</a:t>
                      </a:r>
                      <a:r>
                        <a:rPr lang="it-IT" sz="1200" dirty="0"/>
                        <a:t> pubbliche possono essere frequentate da chiunque, pertanto è</a:t>
                      </a:r>
                      <a:r>
                        <a:rPr lang="it-IT" sz="1200" baseline="0" dirty="0"/>
                        <a:t> pericoloso pubblicare informazioni private che possono essere usate da malintenzionati che creano un contatto mentendo sulla propria identità</a:t>
                      </a:r>
                      <a:r>
                        <a:rPr lang="it-IT" sz="1200" dirty="0"/>
                        <a:t>.</a:t>
                      </a:r>
                      <a:endParaRPr lang="it-IT" sz="12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4643438" y="3000372"/>
          <a:ext cx="4286280" cy="223203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39705">
                  <a:extLst>
                    <a:ext uri="{9D8B030D-6E8A-4147-A177-3AD203B41FA5}"/>
                  </a:extLst>
                </a:gridCol>
                <a:gridCol w="3446575">
                  <a:extLst>
                    <a:ext uri="{9D8B030D-6E8A-4147-A177-3AD203B41FA5}"/>
                  </a:extLst>
                </a:gridCol>
              </a:tblGrid>
              <a:tr h="403234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WEBCAM</a:t>
                      </a:r>
                      <a:endParaRPr lang="it-IT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it-IT" sz="1200" dirty="0"/>
                        <a:t>Benefici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Permettono di vedere in tempo reale le persone con cui si chatta. Possono essere utilizzate anche per scopi scientifici, ad esempio organizzare videoconferenze tra scuole in differenti parti del mondo.</a:t>
                      </a:r>
                      <a:endParaRPr lang="it-IT" sz="1200" b="0" dirty="0"/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it-IT" sz="1200" dirty="0"/>
                        <a:t>Rischi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dirty="0"/>
                        <a:t>Utilizzare le webcam vestiti</a:t>
                      </a:r>
                      <a:r>
                        <a:rPr lang="it-IT" sz="1200" baseline="0" dirty="0"/>
                        <a:t> in modo succinto e/o assumendo pose inopportune, perché si corre il rischio di essere manipolati, minacciati o ricattati.</a:t>
                      </a:r>
                      <a:endParaRPr lang="it-IT" sz="1200" b="0" i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285720" y="5429264"/>
          <a:ext cx="8572560" cy="132763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08716">
                  <a:extLst>
                    <a:ext uri="{9D8B030D-6E8A-4147-A177-3AD203B41FA5}"/>
                  </a:extLst>
                </a:gridCol>
                <a:gridCol w="7263844">
                  <a:extLst>
                    <a:ext uri="{9D8B030D-6E8A-4147-A177-3AD203B41FA5}"/>
                  </a:extLst>
                </a:gridCol>
              </a:tblGrid>
              <a:tr h="28253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SOCIAL</a:t>
                      </a:r>
                      <a:r>
                        <a:rPr lang="it-IT" sz="1600" baseline="0" dirty="0" smtClean="0"/>
                        <a:t> NETWORK</a:t>
                      </a:r>
                      <a:endParaRPr lang="it-IT" sz="16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/>
                </a:tc>
              </a:tr>
              <a:tr h="211899">
                <a:tc>
                  <a:txBody>
                    <a:bodyPr/>
                    <a:lstStyle/>
                    <a:p>
                      <a:r>
                        <a:rPr lang="it-IT" sz="1200" b="1" dirty="0"/>
                        <a:t>Benefici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/>
                        <a:t>Promuovono e facilitano la socializzazione con amici ed altri coetanei.</a:t>
                      </a: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  <a:tr h="718035">
                <a:tc>
                  <a:txBody>
                    <a:bodyPr/>
                    <a:lstStyle/>
                    <a:p>
                      <a:r>
                        <a:rPr lang="it-IT" sz="1200" b="1" dirty="0"/>
                        <a:t>Rischi</a:t>
                      </a:r>
                      <a:endParaRPr lang="it-IT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000" dirty="0"/>
                        <a:t>Permettono di lasciare commenti offensivi. Inoltre i falsi profili</a:t>
                      </a:r>
                      <a:r>
                        <a:rPr lang="it-IT" sz="1000" baseline="0" dirty="0"/>
                        <a:t> sono abbastanza comuni per cui non sempre siamo in grado di sapere con chi stiamo comunicando. Negli ultimi tempi è sempre più frequente scoprire che qualcuno a nostro nome, ed a nostra insaputa, pubblica sulla bacheca dei nostri amici commenti offensivi o filmati sconvenienti.</a:t>
                      </a:r>
                      <a:endParaRPr lang="it-IT" sz="10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02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0553" y="214290"/>
            <a:ext cx="166694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214282" y="142852"/>
            <a:ext cx="6500858" cy="848678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Iniziative scolastiche per combattere il </a:t>
            </a:r>
            <a:r>
              <a:rPr lang="it-IT" sz="2000" dirty="0" err="1" smtClean="0">
                <a:solidFill>
                  <a:schemeClr val="bg1"/>
                </a:solidFill>
                <a:latin typeface="Cambria" pitchFamily="18" charset="0"/>
              </a:rPr>
              <a:t>cyberbullismo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8" name="Diagramma 7"/>
          <p:cNvGraphicFramePr/>
          <p:nvPr/>
        </p:nvGraphicFramePr>
        <p:xfrm>
          <a:off x="357158" y="928670"/>
          <a:ext cx="785818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202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357158" y="2143116"/>
            <a:ext cx="7858180" cy="3739998"/>
          </a:xfrm>
          <a:prstGeom prst="rect">
            <a:avLst/>
          </a:prstGeom>
          <a:solidFill>
            <a:srgbClr val="FFFFCC"/>
          </a:solidFill>
          <a:ln w="38100">
            <a:solidFill>
              <a:schemeClr val="bg1"/>
            </a:solidFill>
          </a:ln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Ogni scuola avrà un docente con funzioni di referente per le iniziative contro bullismo e </a:t>
            </a:r>
            <a:r>
              <a:rPr lang="it-IT" sz="1600" dirty="0" err="1" smtClean="0">
                <a:solidFill>
                  <a:schemeClr val="bg1"/>
                </a:solidFill>
                <a:latin typeface="Cambria" pitchFamily="18" charset="0"/>
              </a:rPr>
              <a:t>cyberbullismo</a:t>
            </a: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Gli uffici scolastici regionali finanzieranno progetti per azioni integrate di contrasto a bullismo e </a:t>
            </a:r>
            <a:r>
              <a:rPr lang="it-IT" sz="1600" dirty="0" err="1" smtClean="0">
                <a:solidFill>
                  <a:schemeClr val="bg1"/>
                </a:solidFill>
                <a:latin typeface="Cambria" pitchFamily="18" charset="0"/>
              </a:rPr>
              <a:t>cyberbullismo</a:t>
            </a: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Il dirigente avrà l’obbligo di informare il genitore;</a:t>
            </a:r>
          </a:p>
          <a:p>
            <a:pPr marL="342900" indent="-342900" algn="just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Si potrà chiedere al gestore del sito internet l’oscuramento, la rimozione o il blocco dei contenuti. Questi provvedimenti dovranno essere adottati entro 24 ore;</a:t>
            </a:r>
          </a:p>
          <a:p>
            <a:pPr marL="342900" indent="-342900" algn="just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Nascerà un tavolo tecnico che stenderà un </a:t>
            </a:r>
            <a:r>
              <a:rPr lang="it-IT" sz="1600" i="1" dirty="0" smtClean="0">
                <a:solidFill>
                  <a:schemeClr val="bg1"/>
                </a:solidFill>
                <a:latin typeface="Cambria" pitchFamily="18" charset="0"/>
              </a:rPr>
              <a:t>piano di azione integrato, </a:t>
            </a: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non solo per il contrasto al bullismo ed al </a:t>
            </a:r>
            <a:r>
              <a:rPr lang="it-IT" sz="1600" dirty="0" err="1" smtClean="0">
                <a:solidFill>
                  <a:schemeClr val="bg1"/>
                </a:solidFill>
                <a:latin typeface="Cambria" pitchFamily="18" charset="0"/>
              </a:rPr>
              <a:t>cyberbullismo</a:t>
            </a: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, ma anche per monitorare i due fenomeni e la loro evoluzione.</a:t>
            </a:r>
            <a:endParaRPr lang="it-IT" sz="16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0"/>
            <a:ext cx="2810022" cy="252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214282" y="142852"/>
            <a:ext cx="6500858" cy="1468487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La legge </a:t>
            </a:r>
            <a:r>
              <a:rPr lang="it-IT" sz="2000" b="1" dirty="0" smtClean="0">
                <a:solidFill>
                  <a:schemeClr val="bg1"/>
                </a:solidFill>
                <a:latin typeface="Cambria" pitchFamily="18" charset="0"/>
              </a:rPr>
              <a:t>3139-B,</a:t>
            </a: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 Disposizioni a tutela dei minori per la prevenzione ed il contrasto del fenomeno del bullismo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214282" y="142852"/>
            <a:ext cx="6500858" cy="761256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Prevenzione del fenomeno a scuola.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88" y="-142900"/>
            <a:ext cx="2255235" cy="2609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14282" y="1500174"/>
            <a:ext cx="7006828" cy="923330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</a:pPr>
            <a:r>
              <a:rPr lang="it-IT" dirty="0">
                <a:solidFill>
                  <a:schemeClr val="bg2"/>
                </a:solidFill>
                <a:latin typeface="Cambria" pitchFamily="18" charset="0"/>
                <a:cs typeface="Tahoma" pitchFamily="34" charset="0"/>
              </a:rPr>
              <a:t>Coinvolgere la comunità scolastica informando e formando i docenti, i genitori, il personale ATA e gli studenti sui rischi che un uso non sicuro delle nuove tecnologie può favorire;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785786" y="2643182"/>
            <a:ext cx="7521200" cy="923330"/>
          </a:xfrm>
          <a:prstGeom prst="rect">
            <a:avLst/>
          </a:prstGeom>
          <a:solidFill>
            <a:srgbClr val="CCFFFF"/>
          </a:solidFill>
          <a:ln>
            <a:headEnd/>
            <a:tailEnd/>
          </a:ln>
          <a:scene3d>
            <a:camera prst="perspective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</a:pPr>
            <a:r>
              <a:rPr lang="it-IT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Nominare all’interno della scuola un TEAM </a:t>
            </a:r>
            <a:r>
              <a:rPr lang="it-IT" dirty="0" err="1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anticyberbullismo</a:t>
            </a:r>
            <a:r>
              <a:rPr lang="it-IT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 che si assuma la responsabilità di coordinare le attività di prevenzione. Il team sarà formato da un docente affiancato da genitori e studenti;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14348" y="4786322"/>
            <a:ext cx="7006828" cy="646112"/>
          </a:xfrm>
          <a:prstGeom prst="rect">
            <a:avLst/>
          </a:prstGeom>
          <a:solidFill>
            <a:srgbClr val="CCFF6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</a:pPr>
            <a:r>
              <a:rPr lang="it-IT" dirty="0">
                <a:solidFill>
                  <a:schemeClr val="bg1"/>
                </a:solidFill>
                <a:latin typeface="Cambria" pitchFamily="18" charset="0"/>
                <a:cs typeface="Tahoma" pitchFamily="34" charset="0"/>
              </a:rPr>
              <a:t>Collaborazione con altre scuole e con il servizio «P2P» condividendo idee e buone prassi.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85786" y="3929066"/>
            <a:ext cx="7006828" cy="646112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ü"/>
            </a:pPr>
            <a:r>
              <a:rPr lang="it-IT" dirty="0">
                <a:solidFill>
                  <a:schemeClr val="tx1"/>
                </a:solidFill>
                <a:latin typeface="Cambria" pitchFamily="18" charset="0"/>
                <a:cs typeface="Tahoma" pitchFamily="34" charset="0"/>
              </a:rPr>
              <a:t>Ricerca di </a:t>
            </a:r>
            <a:r>
              <a:rPr lang="it-IT" dirty="0" err="1">
                <a:solidFill>
                  <a:schemeClr val="tx1"/>
                </a:solidFill>
                <a:latin typeface="Cambria" pitchFamily="18" charset="0"/>
                <a:cs typeface="Tahoma" pitchFamily="34" charset="0"/>
              </a:rPr>
              <a:t>partners</a:t>
            </a:r>
            <a:r>
              <a:rPr lang="it-IT" dirty="0">
                <a:solidFill>
                  <a:schemeClr val="tx1"/>
                </a:solidFill>
                <a:latin typeface="Cambria" pitchFamily="18" charset="0"/>
                <a:cs typeface="Tahoma" pitchFamily="34" charset="0"/>
              </a:rPr>
              <a:t> esterni nei servizi sociali e sanitari, ma anche nel privato sociale e nelle Forze di Polizia;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Monday, April 10, 2017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285720" y="142852"/>
            <a:ext cx="6643734" cy="848678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Contrastare il fenomeno a scuola.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0892" y="0"/>
            <a:ext cx="1790423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CasellaDiTesto 11"/>
          <p:cNvSpPr txBox="1"/>
          <p:nvPr/>
        </p:nvSpPr>
        <p:spPr>
          <a:xfrm>
            <a:off x="642910" y="1571612"/>
            <a:ext cx="7358114" cy="4801314"/>
          </a:xfrm>
          <a:prstGeom prst="rect">
            <a:avLst/>
          </a:prstGeom>
          <a:solidFill>
            <a:srgbClr val="FFFFCC"/>
          </a:solidFill>
          <a:scene3d>
            <a:camera prst="obliqueTop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Indagare sul fatto;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Informare docenti e genitori;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Sostenere la vittima e suggerire: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2"/>
                </a:solidFill>
                <a:latin typeface="Cambria" pitchFamily="18" charset="0"/>
              </a:rPr>
              <a:t>      </a:t>
            </a: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-  Di non  vendicarsi;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2"/>
                </a:solidFill>
                <a:latin typeface="Cambria" pitchFamily="18" charset="0"/>
              </a:rPr>
              <a:t>      -  </a:t>
            </a: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Di conservare le prove e consegnarle a genitori e docenti;   </a:t>
            </a:r>
            <a:r>
              <a:rPr lang="it-IT" dirty="0" smtClean="0">
                <a:solidFill>
                  <a:schemeClr val="bg2"/>
                </a:solidFill>
                <a:latin typeface="Cambria" pitchFamily="18" charset="0"/>
              </a:rPr>
              <a:t> 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2"/>
                </a:solidFill>
                <a:latin typeface="Cambria" pitchFamily="18" charset="0"/>
              </a:rPr>
              <a:t>      -  Di </a:t>
            </a: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modificare i dettagli del proprio profilo;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2"/>
                </a:solidFill>
                <a:latin typeface="Cambria" pitchFamily="18" charset="0"/>
              </a:rPr>
              <a:t>      - Di </a:t>
            </a: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inserire il nominativo del Cyberbullo tra gli indesiderati e cancellarlo dalla lista degli amici;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 </a:t>
            </a:r>
            <a:r>
              <a:rPr lang="it-IT" dirty="0" smtClean="0">
                <a:solidFill>
                  <a:schemeClr val="bg2"/>
                </a:solidFill>
                <a:latin typeface="Cambria" pitchFamily="18" charset="0"/>
              </a:rPr>
              <a:t> Nei </a:t>
            </a: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casi più gravi di cambiare numero di telefono;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Ascoltare il bullo e farlo riflettere sui propri comportamenti e sulle loro conseguenze, che possono essere anche gravissime;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Prevedere adeguate sanzioni retributive, riparative e punitive;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Contenere l’accaduto 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2"/>
                </a:solidFill>
                <a:latin typeface="Cambria" pitchFamily="18" charset="0"/>
              </a:rPr>
              <a:t>      </a:t>
            </a: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-  Contattando il provider e rimuovendo il materiale postato;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2"/>
                </a:solidFill>
                <a:latin typeface="Cambria" pitchFamily="18" charset="0"/>
              </a:rPr>
              <a:t>      -  </a:t>
            </a: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Confiscando il telefonino e cancellando il materiale offensivo;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2"/>
                </a:solidFill>
                <a:latin typeface="Cambria" pitchFamily="18" charset="0"/>
              </a:rPr>
              <a:t>      - Contattando </a:t>
            </a:r>
            <a:r>
              <a:rPr lang="it-IT" dirty="0">
                <a:solidFill>
                  <a:schemeClr val="bg2"/>
                </a:solidFill>
                <a:latin typeface="Cambria" pitchFamily="18" charset="0"/>
              </a:rPr>
              <a:t>la Polizia se il materiale è illegale (es video pornografici o pedopornografici).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214282" y="1000108"/>
            <a:ext cx="6429420" cy="6463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…ma il bullismo è un reato?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Giuridicamente i termini bullismo e </a:t>
            </a:r>
            <a:r>
              <a:rPr lang="it-IT" altLang="it-IT" sz="18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cyberbullismo</a:t>
            </a:r>
            <a:r>
              <a:rPr lang="it-IT" altLang="it-IT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non esistono.</a:t>
            </a:r>
            <a:endParaRPr lang="it-IT" altLang="it-IT" sz="1800" dirty="0">
              <a:solidFill>
                <a:schemeClr val="bg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2844" y="1785926"/>
            <a:ext cx="4714908" cy="38164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 eaLnBrk="1" hangingPunct="1">
              <a:defRPr/>
            </a:pPr>
            <a:endParaRPr lang="it-IT" dirty="0"/>
          </a:p>
          <a:p>
            <a:pPr algn="ctr" eaLnBrk="1" hangingPunct="1">
              <a:defRPr/>
            </a:pPr>
            <a:r>
              <a:rPr lang="it-IT" sz="1600" b="1" u="sng" dirty="0">
                <a:solidFill>
                  <a:srgbClr val="FF0000"/>
                </a:solidFill>
                <a:latin typeface="Cambria" pitchFamily="18" charset="0"/>
              </a:rPr>
              <a:t>La legge, però, punisce alcune condotte </a:t>
            </a:r>
            <a:r>
              <a:rPr lang="it-IT" sz="1600" b="1" u="sng" dirty="0" smtClean="0">
                <a:solidFill>
                  <a:srgbClr val="FF0000"/>
                </a:solidFill>
                <a:latin typeface="Cambria" pitchFamily="18" charset="0"/>
              </a:rPr>
              <a:t>legate ad episodi di bullismo</a:t>
            </a:r>
          </a:p>
          <a:p>
            <a:pPr algn="ctr" eaLnBrk="1" hangingPunct="1">
              <a:defRPr/>
            </a:pPr>
            <a:endParaRPr lang="it-IT" sz="1600" dirty="0">
              <a:solidFill>
                <a:srgbClr val="FFFF00"/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Percosse o lesione personale (artt. 581 e 582 c.p.)</a:t>
            </a:r>
          </a:p>
          <a:p>
            <a:pPr eaLnBrk="1" hangingPunct="1">
              <a:defRPr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Minaccia (art. 612 c.p.)</a:t>
            </a:r>
          </a:p>
          <a:p>
            <a:pPr eaLnBrk="1" hangingPunct="1">
              <a:defRPr/>
            </a:pPr>
            <a:r>
              <a:rPr lang="it-IT" sz="1600" dirty="0" smtClean="0">
                <a:solidFill>
                  <a:srgbClr val="0070C0"/>
                </a:solidFill>
                <a:latin typeface="Cambria" pitchFamily="18" charset="0"/>
              </a:rPr>
              <a:t>Ingiuria</a:t>
            </a:r>
            <a:r>
              <a:rPr lang="it-IT" sz="1600" baseline="30000" dirty="0" smtClean="0">
                <a:solidFill>
                  <a:srgbClr val="0070C0"/>
                </a:solidFill>
                <a:latin typeface="Cambria" pitchFamily="18" charset="0"/>
                <a:sym typeface="Wingdings"/>
              </a:rPr>
              <a:t></a:t>
            </a: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o diffamazione (artt. 594 e 595 c.p.)</a:t>
            </a:r>
          </a:p>
          <a:p>
            <a:pPr eaLnBrk="1" hangingPunct="1">
              <a:defRPr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Violenza privata (art. 610 c.p.)</a:t>
            </a:r>
          </a:p>
          <a:p>
            <a:pPr eaLnBrk="1" hangingPunct="1">
              <a:defRPr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Molestia o disturbo alle persone </a:t>
            </a: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(art</a:t>
            </a: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. 660 c.p</a:t>
            </a: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.)</a:t>
            </a:r>
            <a:endParaRPr lang="it-IT" sz="16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defRPr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Interferenze illecite nella vita privata (art. 615 bis c.p.)</a:t>
            </a:r>
          </a:p>
          <a:p>
            <a:pPr eaLnBrk="1" hangingPunct="1">
              <a:defRPr/>
            </a:pPr>
            <a:r>
              <a:rPr lang="it-IT" sz="1600" dirty="0">
                <a:solidFill>
                  <a:schemeClr val="bg1"/>
                </a:solidFill>
                <a:latin typeface="Cambria" pitchFamily="18" charset="0"/>
              </a:rPr>
              <a:t>Atti persecutori (art. 612 bis c.p.) conosciuto come </a:t>
            </a:r>
            <a:r>
              <a:rPr lang="it-IT" sz="1600" dirty="0" smtClean="0">
                <a:solidFill>
                  <a:schemeClr val="bg1"/>
                </a:solidFill>
                <a:latin typeface="Cambria" pitchFamily="18" charset="0"/>
              </a:rPr>
              <a:t>STALKING</a:t>
            </a:r>
          </a:p>
          <a:p>
            <a:pPr eaLnBrk="1" hangingPunct="1">
              <a:defRPr/>
            </a:pPr>
            <a:endParaRPr lang="it-IT" sz="1600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defRPr/>
            </a:pPr>
            <a:r>
              <a:rPr lang="it-IT" sz="1600" baseline="30000" dirty="0" smtClean="0">
                <a:solidFill>
                  <a:srgbClr val="CCFFFF"/>
                </a:solidFill>
                <a:latin typeface="Cambria" pitchFamily="18" charset="0"/>
                <a:sym typeface="Wingdings"/>
              </a:rPr>
              <a:t>   - Depenalizzato nel 2016</a:t>
            </a:r>
            <a:endParaRPr lang="it-IT" sz="1600" dirty="0">
              <a:solidFill>
                <a:srgbClr val="CCFFFF"/>
              </a:solidFill>
              <a:latin typeface="Cambria" pitchFamily="18" charset="0"/>
            </a:endParaRPr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285720" y="142852"/>
            <a:ext cx="6643734" cy="761256"/>
          </a:xfrm>
          <a:prstGeom prst="downArrowCallou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it-IT" sz="2000" dirty="0" err="1" smtClean="0">
                <a:solidFill>
                  <a:schemeClr val="bg1"/>
                </a:solidFill>
                <a:latin typeface="Cambria" pitchFamily="18" charset="0"/>
              </a:rPr>
              <a:t>Cyberbullismo</a:t>
            </a:r>
            <a:r>
              <a:rPr lang="it-IT" sz="2000" dirty="0" smtClean="0">
                <a:solidFill>
                  <a:schemeClr val="bg1"/>
                </a:solidFill>
                <a:latin typeface="Cambria" pitchFamily="18" charset="0"/>
              </a:rPr>
              <a:t> e legge italiana.</a:t>
            </a:r>
            <a:endParaRPr lang="it-IT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156" y="-142899"/>
            <a:ext cx="1543467" cy="178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12" descr="C:\Users\Utente\Downloads\Help-sm-u7eg2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785926"/>
            <a:ext cx="2000264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ttangolo 9"/>
          <p:cNvSpPr/>
          <p:nvPr/>
        </p:nvSpPr>
        <p:spPr>
          <a:xfrm>
            <a:off x="5000628" y="5286388"/>
            <a:ext cx="392909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sz="1600" b="1" dirty="0" smtClean="0">
                <a:solidFill>
                  <a:srgbClr val="FF0000"/>
                </a:solidFill>
                <a:latin typeface="Cambria" pitchFamily="18" charset="0"/>
              </a:rPr>
              <a:t>Oppure: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Insegnanti, allenatori, sacerdoti, pediatra, medico di famiglia, neuropsichiatria infantile, consultorio </a:t>
            </a:r>
            <a:r>
              <a:rPr lang="it-IT" altLang="it-IT" sz="1600" dirty="0" err="1" smtClean="0">
                <a:solidFill>
                  <a:schemeClr val="bg1"/>
                </a:solidFill>
                <a:latin typeface="Cambria" pitchFamily="18" charset="0"/>
              </a:rPr>
              <a:t>familiare…</a:t>
            </a: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 insomma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it-IT" altLang="it-IT" sz="1600" dirty="0" err="1" smtClean="0">
                <a:solidFill>
                  <a:schemeClr val="bg1"/>
                </a:solidFill>
                <a:latin typeface="Cambria" pitchFamily="18" charset="0"/>
              </a:rPr>
              <a:t>…OGNI</a:t>
            </a: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 ADULTO </a:t>
            </a:r>
            <a:r>
              <a:rPr lang="it-IT" altLang="it-IT" sz="1600" dirty="0" err="1" smtClean="0">
                <a:solidFill>
                  <a:schemeClr val="bg1"/>
                </a:solidFill>
                <a:latin typeface="Cambria" pitchFamily="18" charset="0"/>
              </a:rPr>
              <a:t>DI</a:t>
            </a: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 FIDUCIA</a:t>
            </a:r>
            <a:endParaRPr lang="it-IT" altLang="it-IT" sz="1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000628" y="3286124"/>
            <a:ext cx="3929090" cy="1914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800.66.96.66 - Numero verde (</a:t>
            </a:r>
            <a:r>
              <a:rPr lang="it-IT" altLang="it-IT" sz="1600" dirty="0" err="1" smtClean="0">
                <a:solidFill>
                  <a:schemeClr val="bg1"/>
                </a:solidFill>
                <a:latin typeface="Cambria" pitchFamily="18" charset="0"/>
              </a:rPr>
              <a:t>miur</a:t>
            </a: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it-IT" altLang="it-IT" sz="1600" dirty="0" err="1" smtClean="0">
                <a:solidFill>
                  <a:schemeClr val="bg1"/>
                </a:solidFill>
                <a:latin typeface="Cambria" pitchFamily="18" charset="0"/>
              </a:rPr>
              <a:t>et</a:t>
            </a: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 al) ;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113 polizia di stato – 112 </a:t>
            </a:r>
            <a:r>
              <a:rPr lang="it-IT" altLang="it-IT" sz="1600" dirty="0" err="1" smtClean="0">
                <a:solidFill>
                  <a:schemeClr val="bg1"/>
                </a:solidFill>
                <a:latin typeface="Cambria" pitchFamily="18" charset="0"/>
              </a:rPr>
              <a:t>carabineri</a:t>
            </a: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199151515 – telefono azzurro;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sz="1600" dirty="0" smtClean="0">
                <a:solidFill>
                  <a:schemeClr val="bg1"/>
                </a:solidFill>
                <a:latin typeface="Cambria" pitchFamily="18" charset="0"/>
              </a:rPr>
              <a:t>0961/745518 – Centro Calabrese di Solidarietà;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None/>
            </a:pPr>
            <a:r>
              <a:rPr lang="it-IT" altLang="it-IT" sz="1600" b="1" dirty="0" smtClean="0">
                <a:solidFill>
                  <a:schemeClr val="bg1"/>
                </a:solidFill>
                <a:latin typeface="Cambria" pitchFamily="18" charset="0"/>
              </a:rPr>
              <a:t>www.generazioniconnesse.it</a:t>
            </a:r>
            <a:endParaRPr lang="it-IT" altLang="it-IT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3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5429288" cy="642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www.azzurro.it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75405"/>
            <a:ext cx="3357586" cy="6496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51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8" r="25229" b="61213"/>
          <a:stretch/>
        </p:blipFill>
        <p:spPr bwMode="auto">
          <a:xfrm>
            <a:off x="215033" y="332656"/>
            <a:ext cx="8737849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>
            <a:endCxn id="12" idx="3"/>
          </p:cNvCxnSpPr>
          <p:nvPr/>
        </p:nvCxnSpPr>
        <p:spPr>
          <a:xfrm flipH="1">
            <a:off x="2132046" y="2420888"/>
            <a:ext cx="2451912" cy="1379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87830" y="3338356"/>
            <a:ext cx="1944216" cy="923330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…quindi ha bisogno di un pubblico!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76256" y="3945830"/>
            <a:ext cx="1758217" cy="923330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Desiderio di apparire forte e potente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5" name="Connettore 2 14"/>
          <p:cNvCxnSpPr>
            <a:endCxn id="13" idx="0"/>
          </p:cNvCxnSpPr>
          <p:nvPr/>
        </p:nvCxnSpPr>
        <p:spPr>
          <a:xfrm>
            <a:off x="7092280" y="2420888"/>
            <a:ext cx="663085" cy="1524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2987826" y="2636912"/>
            <a:ext cx="2448270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>
            <a:off x="6250444" y="2852936"/>
            <a:ext cx="144016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1912934" y="4883224"/>
            <a:ext cx="2299027" cy="646331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Per essere «sicuri»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d</a:t>
            </a:r>
            <a:r>
              <a:rPr lang="it-IT" dirty="0" smtClean="0">
                <a:solidFill>
                  <a:schemeClr val="bg1"/>
                </a:solidFill>
              </a:rPr>
              <a:t>i sembrare più forti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076056" y="5301208"/>
            <a:ext cx="2385589" cy="369332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…</a:t>
            </a:r>
            <a:r>
              <a:rPr lang="it-IT" dirty="0" smtClean="0">
                <a:solidFill>
                  <a:schemeClr val="bg1"/>
                </a:solidFill>
              </a:rPr>
              <a:t>nel modo più facile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00" name="CasellaDiTesto 4099"/>
          <p:cNvSpPr txBox="1"/>
          <p:nvPr/>
        </p:nvSpPr>
        <p:spPr>
          <a:xfrm>
            <a:off x="179512" y="6218148"/>
            <a:ext cx="8760603" cy="523220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prstTxWarp prst="textChevronInverted">
              <a:avLst/>
            </a:prstTxWarp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INTENZIONALITÀ – CONTINUITÀ - ASIMMETRIA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5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7" grpId="0" animBg="1"/>
      <p:bldP spid="31" grpId="0" animBg="1"/>
      <p:bldP spid="4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42844" y="1142984"/>
            <a:ext cx="4643470" cy="428628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 smtClean="0">
                <a:solidFill>
                  <a:schemeClr val="bg1"/>
                </a:solidFill>
                <a:latin typeface="+mn-lt"/>
              </a:rPr>
              <a:t>C’è il bullismo che si vede…</a:t>
            </a:r>
            <a:endParaRPr lang="it-IT" altLang="it-IT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umetto 2 1"/>
          <p:cNvSpPr/>
          <p:nvPr/>
        </p:nvSpPr>
        <p:spPr>
          <a:xfrm>
            <a:off x="428596" y="3571876"/>
            <a:ext cx="3096914" cy="2571768"/>
          </a:xfrm>
          <a:prstGeom prst="wedgeRoundRectCallout">
            <a:avLst>
              <a:gd name="adj1" fmla="val 63526"/>
              <a:gd name="adj2" fmla="val -55393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it-IT" altLang="it-IT" dirty="0" smtClean="0">
                <a:solidFill>
                  <a:srgbClr val="231F20"/>
                </a:solidFill>
                <a:latin typeface="Arial" charset="0"/>
              </a:rPr>
              <a:t>picchiare, spingere, tirare </a:t>
            </a:r>
            <a:r>
              <a:rPr lang="it-IT" altLang="it-IT" dirty="0">
                <a:solidFill>
                  <a:srgbClr val="231F20"/>
                </a:solidFill>
                <a:latin typeface="Arial" charset="0"/>
              </a:rPr>
              <a:t>i capelli, appropriarsi degli oggetti degli altri o rovinarli.</a:t>
            </a:r>
            <a:endParaRPr lang="it-IT" altLang="it-IT" dirty="0">
              <a:solidFill>
                <a:srgbClr val="00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it-IT" altLang="it-IT" dirty="0">
                <a:solidFill>
                  <a:srgbClr val="231F20"/>
                </a:solidFill>
                <a:latin typeface="Arial" charset="0"/>
              </a:rPr>
              <a:t>minacciare, insultare, offendere, prendere in giro, esprimere pensieri razzisti, estorcere denaro o beni </a:t>
            </a:r>
            <a:r>
              <a:rPr lang="it-IT" altLang="it-IT" dirty="0" smtClean="0">
                <a:solidFill>
                  <a:srgbClr val="231F20"/>
                </a:solidFill>
                <a:latin typeface="Arial" charset="0"/>
              </a:rPr>
              <a:t>materiali</a:t>
            </a:r>
            <a:endParaRPr lang="it-IT" altLang="it-IT" dirty="0">
              <a:solidFill>
                <a:srgbClr val="231F20"/>
              </a:solidFill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57686" y="1500174"/>
            <a:ext cx="4572032" cy="671512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 smtClean="0">
                <a:solidFill>
                  <a:schemeClr val="bg1"/>
                </a:solidFill>
                <a:latin typeface="+mn-lt"/>
              </a:rPr>
              <a:t>…e quello che si «sente»</a:t>
            </a:r>
            <a:endParaRPr lang="it-IT" altLang="it-IT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umetto 4 2"/>
          <p:cNvSpPr/>
          <p:nvPr/>
        </p:nvSpPr>
        <p:spPr>
          <a:xfrm>
            <a:off x="4357686" y="4286256"/>
            <a:ext cx="3852352" cy="2269537"/>
          </a:xfrm>
          <a:prstGeom prst="cloudCallout">
            <a:avLst>
              <a:gd name="adj1" fmla="val 38148"/>
              <a:gd name="adj2" fmla="val -734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CFFFF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786314" y="4572008"/>
            <a:ext cx="3213940" cy="2031325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escludere </a:t>
            </a:r>
            <a:r>
              <a:rPr lang="it-IT" altLang="it-IT" sz="18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dal gruppo, isolare,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rivolgere smorfie e gesti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volgari, diffondere pettegolezzi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e calunnie, danneggiare i rapporti di amicizia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 dirty="0">
              <a:solidFill>
                <a:srgbClr val="231F20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643050"/>
            <a:ext cx="2282272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comefare.com/wp-content/uploads/2012/07/come-fare-a-consigliare-gli-ami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481" y="2000240"/>
            <a:ext cx="2469099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14348" y="357166"/>
            <a:ext cx="7429552" cy="584775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CARATTERISTICHE DEL BULLISMO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8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 animBg="1"/>
      <p:bldP spid="163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543800" cy="91440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Bullismo: Attori principali 1. </a:t>
            </a:r>
            <a:r>
              <a:rPr lang="it-IT" sz="5400" b="1" dirty="0" smtClean="0">
                <a:solidFill>
                  <a:srgbClr val="FF0000"/>
                </a:solidFill>
              </a:rPr>
              <a:t>il bullo</a:t>
            </a:r>
            <a:endParaRPr lang="it-IT" sz="54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151596"/>
            <a:ext cx="2857520" cy="4849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500826" y="1428736"/>
            <a:ext cx="2376264" cy="4985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t-IT" sz="24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Davanti agli altri….</a:t>
            </a:r>
          </a:p>
          <a:p>
            <a:endParaRPr lang="it-IT" i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Non perde occasione per dimostrare la propria forza fisica;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Cura l’apparenza;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Leader negativo;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Sicuro di se;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Senza scrupoli;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Rabbioso.</a:t>
            </a:r>
          </a:p>
          <a:p>
            <a:pPr marL="285750" indent="-285750">
              <a:buFontTx/>
              <a:buChar char="-"/>
            </a:pPr>
            <a:endParaRPr lang="it-IT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it-IT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285750" indent="-285750"/>
            <a:endParaRPr lang="it-IT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marL="285750" indent="-285750"/>
            <a:endParaRPr lang="it-IT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2844" y="1500174"/>
            <a:ext cx="3384376" cy="4955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it-IT" sz="2800" i="1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Da solo….</a:t>
            </a:r>
          </a:p>
          <a:p>
            <a:endParaRPr lang="it-IT" i="1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Spesso è ossessionato dallo </a:t>
            </a:r>
            <a:r>
              <a:rPr lang="it-IT" dirty="0" err="1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specchio…</a:t>
            </a: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Molte volte subisce o assiste ad abusi e maltrattamenti in famiglia;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Ha difficoltà a confrontarsi con i pari;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Potrebbe assumere questi comportamenti per invidia e/o rabbia per la propria situazione;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Ha una scarsa conoscenza delle proprie emozioni;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</a:rPr>
              <a:t>Non riesce ad emergere in positivo.</a:t>
            </a:r>
          </a:p>
        </p:txBody>
      </p:sp>
    </p:spTree>
    <p:extLst>
      <p:ext uri="{BB962C8B-B14F-4D97-AF65-F5344CB8AC3E}">
        <p14:creationId xmlns:p14="http://schemas.microsoft.com/office/powerpoint/2010/main" xmlns="" val="42798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17"/>
          <a:stretch/>
        </p:blipFill>
        <p:spPr bwMode="auto">
          <a:xfrm>
            <a:off x="4643438" y="1643050"/>
            <a:ext cx="3868499" cy="4214842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15390" y="1412776"/>
            <a:ext cx="3970858" cy="46228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è </a:t>
            </a:r>
            <a:r>
              <a:rPr lang="it-IT" altLang="it-IT" sz="1600" dirty="0">
                <a:latin typeface="Arial" charset="0"/>
              </a:rPr>
              <a:t>più debole della media dei </a:t>
            </a:r>
            <a:r>
              <a:rPr lang="it-IT" altLang="it-IT" sz="1600" dirty="0" smtClean="0">
                <a:latin typeface="Arial" charset="0"/>
              </a:rPr>
              <a:t>coetanei;</a:t>
            </a:r>
            <a:endParaRPr lang="it-IT" altLang="it-IT" sz="16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è </a:t>
            </a:r>
            <a:r>
              <a:rPr lang="it-IT" altLang="it-IT" sz="1600" dirty="0">
                <a:latin typeface="Arial" charset="0"/>
              </a:rPr>
              <a:t>ansioso e insicuro, sensibile, prudente, tranquillo, fragile, </a:t>
            </a:r>
            <a:r>
              <a:rPr lang="it-IT" altLang="it-IT" sz="1600" dirty="0" smtClean="0">
                <a:latin typeface="Arial" charset="0"/>
              </a:rPr>
              <a:t>timoroso;</a:t>
            </a:r>
            <a:endParaRPr lang="it-IT" altLang="it-IT" sz="16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è </a:t>
            </a:r>
            <a:r>
              <a:rPr lang="it-IT" altLang="it-IT" sz="1600" dirty="0">
                <a:latin typeface="Arial" charset="0"/>
              </a:rPr>
              <a:t>incapace di essere assertivo e di </a:t>
            </a:r>
            <a:r>
              <a:rPr lang="it-IT" altLang="it-IT" sz="1600" dirty="0" smtClean="0">
                <a:latin typeface="Arial" charset="0"/>
              </a:rPr>
              <a:t>difendersi;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ha </a:t>
            </a:r>
            <a:r>
              <a:rPr lang="it-IT" altLang="it-IT" sz="1600" dirty="0">
                <a:latin typeface="Arial" charset="0"/>
              </a:rPr>
              <a:t>una bassa autostima ulteriormente svalutata dalle </a:t>
            </a:r>
            <a:r>
              <a:rPr lang="it-IT" altLang="it-IT" sz="1600" dirty="0" smtClean="0">
                <a:latin typeface="Arial" charset="0"/>
              </a:rPr>
              <a:t>prevaricazioni;</a:t>
            </a:r>
            <a:endParaRPr lang="it-IT" altLang="it-IT" sz="16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è </a:t>
            </a:r>
            <a:r>
              <a:rPr lang="it-IT" altLang="it-IT" sz="1600" dirty="0">
                <a:latin typeface="Arial" charset="0"/>
              </a:rPr>
              <a:t>spesso solo, </a:t>
            </a:r>
            <a:r>
              <a:rPr lang="it-IT" altLang="it-IT" sz="1600" dirty="0" smtClean="0">
                <a:latin typeface="Arial" charset="0"/>
              </a:rPr>
              <a:t>difficilmente </a:t>
            </a:r>
            <a:r>
              <a:rPr lang="it-IT" altLang="it-IT" sz="1600" dirty="0">
                <a:latin typeface="Arial" charset="0"/>
              </a:rPr>
              <a:t>crea </a:t>
            </a:r>
            <a:r>
              <a:rPr lang="it-IT" altLang="it-IT" sz="1600" dirty="0" smtClean="0">
                <a:latin typeface="Arial" charset="0"/>
              </a:rPr>
              <a:t>amicizie;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nega </a:t>
            </a:r>
            <a:r>
              <a:rPr lang="it-IT" altLang="it-IT" sz="1600" dirty="0">
                <a:latin typeface="Arial" charset="0"/>
              </a:rPr>
              <a:t>l’esistenza del problema, accetta passivamente, si </a:t>
            </a:r>
            <a:r>
              <a:rPr lang="it-IT" altLang="it-IT" sz="1600" dirty="0" err="1">
                <a:latin typeface="Arial" charset="0"/>
              </a:rPr>
              <a:t>autocolpevolizza</a:t>
            </a:r>
            <a:r>
              <a:rPr lang="it-IT" altLang="it-IT" sz="1600" dirty="0">
                <a:latin typeface="Arial" charset="0"/>
              </a:rPr>
              <a:t>, si vergogna, ha paura di “fare la spia</a:t>
            </a:r>
            <a:r>
              <a:rPr lang="it-IT" altLang="it-IT" sz="1600" dirty="0" smtClean="0">
                <a:latin typeface="Arial" charset="0"/>
              </a:rPr>
              <a:t>”; </a:t>
            </a:r>
            <a:endParaRPr lang="it-IT" altLang="it-IT" sz="16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può </a:t>
            </a:r>
            <a:r>
              <a:rPr lang="it-IT" altLang="it-IT" sz="1600" dirty="0">
                <a:latin typeface="Arial" charset="0"/>
              </a:rPr>
              <a:t>appartenere ad una diversa cultura o presentare </a:t>
            </a:r>
            <a:r>
              <a:rPr lang="it-IT" altLang="it-IT" sz="1600" dirty="0" smtClean="0">
                <a:latin typeface="Arial" charset="0"/>
              </a:rPr>
              <a:t>disabilità.</a:t>
            </a:r>
            <a:endParaRPr lang="it-IT" altLang="it-IT" sz="1600" dirty="0">
              <a:latin typeface="Arial" charset="0"/>
            </a:endParaRPr>
          </a:p>
        </p:txBody>
      </p:sp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543800" cy="91440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Bullismo: Attori principali 2. </a:t>
            </a:r>
            <a:r>
              <a:rPr lang="it-IT" sz="5400" b="1" dirty="0" smtClean="0">
                <a:solidFill>
                  <a:srgbClr val="FF0000"/>
                </a:solidFill>
              </a:rPr>
              <a:t>la vittima</a:t>
            </a:r>
            <a:endParaRPr lang="it-IT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4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17"/>
          <a:stretch/>
        </p:blipFill>
        <p:spPr bwMode="auto">
          <a:xfrm>
            <a:off x="6929454" y="928670"/>
            <a:ext cx="2032601" cy="2214578"/>
          </a:xfrm>
          <a:prstGeom prst="rect">
            <a:avLst/>
          </a:prstGeom>
          <a:noFill/>
          <a:ln>
            <a:noFill/>
          </a:ln>
          <a:scene3d>
            <a:camera prst="perspectiveLef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85720" y="928670"/>
            <a:ext cx="6542626" cy="5663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6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ha paura di andare/tornare da scuola da solo, o fare la solita strada;</a:t>
            </a:r>
            <a:endParaRPr lang="it-IT" altLang="it-IT" sz="14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non vuole prendere lo scuolabus;</a:t>
            </a:r>
            <a:endParaRPr lang="it-IT" altLang="it-IT" sz="14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chiede di frequente di essere accompagnato e/o ripreso da scuola in macchina;</a:t>
            </a:r>
            <a:endParaRPr lang="it-IT" altLang="it-IT" sz="1400" dirty="0" smtClean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si lamenta di essere malato nei giorni in cui dovrebbe andare a scuola;</a:t>
            </a:r>
            <a:endParaRPr lang="it-IT" altLang="it-IT" sz="14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non vuole andare a scuola, si assenta da scuola senza una chiara motivazione;</a:t>
            </a:r>
            <a:endParaRPr lang="it-IT" altLang="it-IT" sz="1400" dirty="0" smtClean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torna da scuola con i vestiti, o lo zaino disordinato e/o strappato; </a:t>
            </a:r>
            <a:endParaRPr lang="it-IT" altLang="it-IT" sz="1400" dirty="0">
              <a:latin typeface="Arial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torna affamato (ha paura di andare a mangiare nella mensa delle scuola);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è inibito, silenzioso e sembra aver preso la fiducia in se stesso,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diventa stressato o ansioso;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ha perso l’appetito o spesso non ha voglia di mangiare;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non vuole andare a dormire, ha incubi;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ha lividi inspiegabili, graffi o tagli;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perde le sue cose (astuccio, ca</a:t>
            </a:r>
            <a:r>
              <a:rPr lang="it-IT" altLang="it-IT" sz="1400" dirty="0" smtClean="0">
                <a:latin typeface="Arial" charset="0"/>
              </a:rPr>
              <a:t>ppello) e si arrabbia facilmente;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non porta più suoi amici a casa.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1400" dirty="0" smtClean="0">
                <a:latin typeface="Arial" charset="0"/>
              </a:rPr>
              <a:t> </a:t>
            </a:r>
            <a:r>
              <a:rPr lang="it-IT" altLang="it-IT" sz="1400" dirty="0" smtClean="0">
                <a:latin typeface="Arial" charset="0"/>
              </a:rPr>
              <a:t>non vuole parlare di cosa non va bene.</a:t>
            </a:r>
            <a:endParaRPr lang="it-IT" altLang="it-IT" sz="1600" dirty="0">
              <a:latin typeface="Arial" charset="0"/>
            </a:endParaRPr>
          </a:p>
        </p:txBody>
      </p:sp>
      <p:sp>
        <p:nvSpPr>
          <p:cNvPr id="5" name="Titolo 2"/>
          <p:cNvSpPr>
            <a:spLocks noGrp="1"/>
          </p:cNvSpPr>
          <p:nvPr>
            <p:ph type="title"/>
          </p:nvPr>
        </p:nvSpPr>
        <p:spPr>
          <a:xfrm>
            <a:off x="928662" y="71414"/>
            <a:ext cx="7543800" cy="628672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Bullismo: </a:t>
            </a:r>
            <a:r>
              <a:rPr lang="it-IT" sz="2800" b="1" dirty="0" smtClean="0">
                <a:solidFill>
                  <a:srgbClr val="FF0000"/>
                </a:solidFill>
              </a:rPr>
              <a:t>indici predittivi della vittima 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4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llout con freccia a destra 6"/>
          <p:cNvSpPr/>
          <p:nvPr/>
        </p:nvSpPr>
        <p:spPr>
          <a:xfrm>
            <a:off x="285720" y="1500174"/>
            <a:ext cx="4643470" cy="5016758"/>
          </a:xfrm>
          <a:prstGeom prst="rightArrowCallout">
            <a:avLst>
              <a:gd name="adj1" fmla="val 11038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ricerca le attenzioni;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provoca </a:t>
            </a:r>
            <a:r>
              <a:rPr lang="it-IT" alt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gli attacchi del bullo e spesso contrattacca anche se in modo poco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efficace;</a:t>
            </a:r>
            <a:endParaRPr lang="it-IT" altLang="it-IT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è irrequieto</a:t>
            </a:r>
            <a:r>
              <a:rPr lang="it-IT" alt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iperattivo, impulsivo, goffo, immaturo, ansioso e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insicuro;</a:t>
            </a:r>
            <a:endParaRPr lang="it-IT" altLang="it-IT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crea </a:t>
            </a:r>
            <a:r>
              <a:rPr lang="it-IT" alt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tensione e irritazione nei compagni e negli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adulti;</a:t>
            </a:r>
            <a:endParaRPr lang="it-IT" altLang="it-IT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q"/>
            </a:pP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ha </a:t>
            </a:r>
            <a:r>
              <a:rPr lang="it-IT" altLang="it-IT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una </a:t>
            </a:r>
            <a:r>
              <a:rPr lang="it-IT" altLang="it-IT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cattiva autostima.</a:t>
            </a:r>
            <a:endParaRPr lang="it-IT" altLang="it-IT" sz="2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1" r="4052"/>
          <a:stretch/>
        </p:blipFill>
        <p:spPr bwMode="auto">
          <a:xfrm>
            <a:off x="4959504" y="1628800"/>
            <a:ext cx="3775883" cy="4443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1142976" y="500042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Bullismo: Attori principali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vittima provocatrice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20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2561</Words>
  <Application>Microsoft Office PowerPoint</Application>
  <PresentationFormat>Presentazione su schermo (4:3)</PresentationFormat>
  <Paragraphs>360</Paragraphs>
  <Slides>25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Elementare</vt:lpstr>
      <vt:lpstr>Di bullismo si parla tanto…</vt:lpstr>
      <vt:lpstr>Che cosa è bullismo? Parliamone un po’ assieme…</vt:lpstr>
      <vt:lpstr>Diapositiva 3</vt:lpstr>
      <vt:lpstr>Diapositiva 4</vt:lpstr>
      <vt:lpstr>Diapositiva 5</vt:lpstr>
      <vt:lpstr>Bullismo: Attori principali 1. il bullo</vt:lpstr>
      <vt:lpstr>Bullismo: Attori principali 2. la vittima</vt:lpstr>
      <vt:lpstr>Bullismo: indici predittivi della vittima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Bullismo: scopriamo le  carte</dc:title>
  <dc:creator>pc</dc:creator>
  <cp:lastModifiedBy>Utente</cp:lastModifiedBy>
  <cp:revision>198</cp:revision>
  <dcterms:created xsi:type="dcterms:W3CDTF">2016-01-11T13:42:02Z</dcterms:created>
  <dcterms:modified xsi:type="dcterms:W3CDTF">2017-04-10T12:43:56Z</dcterms:modified>
</cp:coreProperties>
</file>