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handoutMasterIdLst>
    <p:handoutMasterId r:id="rId8"/>
  </p:handoutMasterIdLst>
  <p:sldIdLst>
    <p:sldId id="304" r:id="rId2"/>
    <p:sldId id="308" r:id="rId3"/>
    <p:sldId id="309" r:id="rId4"/>
    <p:sldId id="310" r:id="rId5"/>
    <p:sldId id="31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FFCCFF"/>
    <a:srgbClr val="CCFF66"/>
    <a:srgbClr val="FF3300"/>
    <a:srgbClr val="FF5050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8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0F83D-9BC1-4E86-ABDC-F74FB9F8546A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0F9D3E5-FF78-441D-9602-8A6598AA7693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  <a:effectLst/>
            </a:rPr>
            <a:t>Procedura interscolastica </a:t>
          </a:r>
          <a:endParaRPr lang="it-IT" b="1" dirty="0">
            <a:solidFill>
              <a:schemeClr val="tx1"/>
            </a:solidFill>
            <a:effectLst/>
          </a:endParaRPr>
        </a:p>
      </dgm:t>
    </dgm:pt>
    <dgm:pt modelId="{4F3C2A34-385D-454C-BC0C-D05C03D0CF92}" type="parTrans" cxnId="{D0868650-395F-4E53-A471-F82FEC9277A9}">
      <dgm:prSet/>
      <dgm:spPr/>
      <dgm:t>
        <a:bodyPr/>
        <a:lstStyle/>
        <a:p>
          <a:endParaRPr lang="it-IT"/>
        </a:p>
      </dgm:t>
    </dgm:pt>
    <dgm:pt modelId="{A62C40BC-F2EE-4333-A9A0-2A7607651C30}" type="sibTrans" cxnId="{D0868650-395F-4E53-A471-F82FEC9277A9}">
      <dgm:prSet/>
      <dgm:spPr/>
      <dgm:t>
        <a:bodyPr/>
        <a:lstStyle/>
        <a:p>
          <a:endParaRPr lang="it-IT"/>
        </a:p>
      </dgm:t>
    </dgm:pt>
    <dgm:pt modelId="{E2ABC6E4-5B2B-405E-9E50-0C772C4655CB}">
      <dgm:prSet phldrT="[Testo]" custT="1"/>
      <dgm:spPr/>
      <dgm:t>
        <a:bodyPr/>
        <a:lstStyle/>
        <a:p>
          <a:r>
            <a:rPr lang="it-IT" sz="1200" dirty="0" smtClean="0">
              <a:latin typeface="Cambria" pitchFamily="18" charset="0"/>
            </a:rPr>
            <a:t>La conoscenza del fenomeno</a:t>
          </a:r>
          <a:endParaRPr lang="it-IT" sz="1200" dirty="0">
            <a:latin typeface="Cambria" pitchFamily="18" charset="0"/>
          </a:endParaRPr>
        </a:p>
      </dgm:t>
    </dgm:pt>
    <dgm:pt modelId="{034057A0-D2F1-4B0A-90A5-BAED30BAC4A2}" type="parTrans" cxnId="{2FE2CB23-C120-4C79-8C77-D97480BA5AF7}">
      <dgm:prSet/>
      <dgm:spPr/>
      <dgm:t>
        <a:bodyPr/>
        <a:lstStyle/>
        <a:p>
          <a:endParaRPr lang="it-IT"/>
        </a:p>
      </dgm:t>
    </dgm:pt>
    <dgm:pt modelId="{38ACF113-8A05-43DE-ACD8-441FFEDF47B8}" type="sibTrans" cxnId="{2FE2CB23-C120-4C79-8C77-D97480BA5AF7}">
      <dgm:prSet/>
      <dgm:spPr/>
      <dgm:t>
        <a:bodyPr/>
        <a:lstStyle/>
        <a:p>
          <a:endParaRPr lang="it-IT"/>
        </a:p>
      </dgm:t>
    </dgm:pt>
    <dgm:pt modelId="{298CBDB5-7EB3-43A0-B1EF-87F0830FAB49}">
      <dgm:prSet phldrT="[Testo]" custT="1"/>
      <dgm:spPr/>
      <dgm:t>
        <a:bodyPr/>
        <a:lstStyle/>
        <a:p>
          <a:r>
            <a:rPr lang="it-IT" sz="1200" dirty="0" smtClean="0">
              <a:latin typeface="Cambria" pitchFamily="18" charset="0"/>
            </a:rPr>
            <a:t>La sensibilizzazione</a:t>
          </a:r>
          <a:endParaRPr lang="it-IT" sz="1200" dirty="0">
            <a:latin typeface="Cambria" pitchFamily="18" charset="0"/>
          </a:endParaRPr>
        </a:p>
      </dgm:t>
    </dgm:pt>
    <dgm:pt modelId="{9B7CD159-5B42-46C1-9154-C956D9ECEEA6}" type="parTrans" cxnId="{0AFD20BC-4CF1-4E1B-8DDA-C33A186A9082}">
      <dgm:prSet/>
      <dgm:spPr/>
      <dgm:t>
        <a:bodyPr/>
        <a:lstStyle/>
        <a:p>
          <a:endParaRPr lang="it-IT"/>
        </a:p>
      </dgm:t>
    </dgm:pt>
    <dgm:pt modelId="{1F8F2000-0A35-4732-A4F2-27BA13B82D9F}" type="sibTrans" cxnId="{0AFD20BC-4CF1-4E1B-8DDA-C33A186A9082}">
      <dgm:prSet/>
      <dgm:spPr/>
      <dgm:t>
        <a:bodyPr/>
        <a:lstStyle/>
        <a:p>
          <a:endParaRPr lang="it-IT"/>
        </a:p>
      </dgm:t>
    </dgm:pt>
    <dgm:pt modelId="{30458011-9FB7-427E-B39B-A5493C71ED0D}">
      <dgm:prSet phldrT="[Testo]" custT="1"/>
      <dgm:spPr/>
      <dgm:t>
        <a:bodyPr/>
        <a:lstStyle/>
        <a:p>
          <a:r>
            <a:rPr lang="it-IT" sz="1200" dirty="0" smtClean="0">
              <a:latin typeface="Cambria" pitchFamily="18" charset="0"/>
            </a:rPr>
            <a:t>L’attivazione, la valutazione in itinere</a:t>
          </a:r>
          <a:endParaRPr lang="it-IT" sz="1200" dirty="0">
            <a:latin typeface="Cambria" pitchFamily="18" charset="0"/>
          </a:endParaRPr>
        </a:p>
      </dgm:t>
    </dgm:pt>
    <dgm:pt modelId="{01CDF01F-3BDE-4F78-A0CC-EE8BA06C0765}" type="parTrans" cxnId="{E529FF42-E39D-435D-9C82-B53706B70F05}">
      <dgm:prSet/>
      <dgm:spPr/>
      <dgm:t>
        <a:bodyPr/>
        <a:lstStyle/>
        <a:p>
          <a:endParaRPr lang="it-IT"/>
        </a:p>
      </dgm:t>
    </dgm:pt>
    <dgm:pt modelId="{9427EC63-B45C-42CE-A271-A0A8CD4287D3}" type="sibTrans" cxnId="{E529FF42-E39D-435D-9C82-B53706B70F05}">
      <dgm:prSet/>
      <dgm:spPr/>
      <dgm:t>
        <a:bodyPr/>
        <a:lstStyle/>
        <a:p>
          <a:endParaRPr lang="it-IT"/>
        </a:p>
      </dgm:t>
    </dgm:pt>
    <dgm:pt modelId="{687EFABF-A678-4EC3-A6C2-32CAB79D4D9A}">
      <dgm:prSet phldrT="[Testo]" custT="1"/>
      <dgm:spPr/>
      <dgm:t>
        <a:bodyPr/>
        <a:lstStyle/>
        <a:p>
          <a:r>
            <a:rPr lang="it-IT" sz="1200" dirty="0" smtClean="0">
              <a:latin typeface="Cambria" pitchFamily="18" charset="0"/>
            </a:rPr>
            <a:t>La valutazione finale</a:t>
          </a:r>
          <a:endParaRPr lang="it-IT" sz="1200" dirty="0">
            <a:latin typeface="Cambria" pitchFamily="18" charset="0"/>
          </a:endParaRPr>
        </a:p>
      </dgm:t>
    </dgm:pt>
    <dgm:pt modelId="{FC01FA31-0F75-43B3-832E-2379A99B0B82}" type="parTrans" cxnId="{A3DAD350-5DD1-474F-BA30-6E48C39B423B}">
      <dgm:prSet/>
      <dgm:spPr/>
      <dgm:t>
        <a:bodyPr/>
        <a:lstStyle/>
        <a:p>
          <a:endParaRPr lang="it-IT"/>
        </a:p>
      </dgm:t>
    </dgm:pt>
    <dgm:pt modelId="{8A6BE6F6-42C9-4C1C-8B9E-AB575BB8A46A}" type="sibTrans" cxnId="{A3DAD350-5DD1-474F-BA30-6E48C39B423B}">
      <dgm:prSet/>
      <dgm:spPr/>
      <dgm:t>
        <a:bodyPr/>
        <a:lstStyle/>
        <a:p>
          <a:endParaRPr lang="it-IT"/>
        </a:p>
      </dgm:t>
    </dgm:pt>
    <dgm:pt modelId="{766445F9-0FB3-4F49-85B2-81FBCA74B5BE}">
      <dgm:prSet custT="1"/>
      <dgm:spPr/>
      <dgm:t>
        <a:bodyPr/>
        <a:lstStyle/>
        <a:p>
          <a:r>
            <a:rPr lang="it-IT" sz="1200" dirty="0" smtClean="0">
              <a:latin typeface="Cambria" pitchFamily="18" charset="0"/>
            </a:rPr>
            <a:t>La progettazione partecipata</a:t>
          </a:r>
          <a:endParaRPr lang="it-IT" sz="1200" dirty="0">
            <a:latin typeface="Cambria" pitchFamily="18" charset="0"/>
          </a:endParaRPr>
        </a:p>
      </dgm:t>
    </dgm:pt>
    <dgm:pt modelId="{7B0408F7-BCD5-4BE5-AD32-2330DEC2CD0F}" type="parTrans" cxnId="{3A9A4788-2A11-4AF0-BA3E-1AED9517A379}">
      <dgm:prSet/>
      <dgm:spPr/>
      <dgm:t>
        <a:bodyPr/>
        <a:lstStyle/>
        <a:p>
          <a:endParaRPr lang="it-IT"/>
        </a:p>
      </dgm:t>
    </dgm:pt>
    <dgm:pt modelId="{79B5773F-6629-4B78-ABE9-A9A3060FB9C7}" type="sibTrans" cxnId="{3A9A4788-2A11-4AF0-BA3E-1AED9517A379}">
      <dgm:prSet/>
      <dgm:spPr/>
      <dgm:t>
        <a:bodyPr/>
        <a:lstStyle/>
        <a:p>
          <a:endParaRPr lang="it-IT"/>
        </a:p>
      </dgm:t>
    </dgm:pt>
    <dgm:pt modelId="{DCF8A8F0-96BB-4DEE-814F-AEBFD7266FC7}" type="pres">
      <dgm:prSet presAssocID="{67C0F83D-9BC1-4E86-ABDC-F74FB9F8546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D2AAC58-4DE8-40C5-A90D-96354609B5EB}" type="pres">
      <dgm:prSet presAssocID="{90F9D3E5-FF78-441D-9602-8A6598AA7693}" presName="centerShape" presStyleLbl="node0" presStyleIdx="0" presStyleCnt="1"/>
      <dgm:spPr/>
      <dgm:t>
        <a:bodyPr/>
        <a:lstStyle/>
        <a:p>
          <a:endParaRPr lang="it-IT"/>
        </a:p>
      </dgm:t>
    </dgm:pt>
    <dgm:pt modelId="{2DC00F3D-D9EA-42A3-A239-01B1CD57CF89}" type="pres">
      <dgm:prSet presAssocID="{E2ABC6E4-5B2B-405E-9E50-0C772C4655CB}" presName="node" presStyleLbl="node1" presStyleIdx="0" presStyleCnt="5" custScaleX="1434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32C29E-9A30-4060-BB0A-294E6F2A9E46}" type="pres">
      <dgm:prSet presAssocID="{E2ABC6E4-5B2B-405E-9E50-0C772C4655CB}" presName="dummy" presStyleCnt="0"/>
      <dgm:spPr/>
    </dgm:pt>
    <dgm:pt modelId="{AB665299-4DDC-4843-91FE-C9FBF5C3AD60}" type="pres">
      <dgm:prSet presAssocID="{38ACF113-8A05-43DE-ACD8-441FFEDF47B8}" presName="sibTrans" presStyleLbl="sibTrans2D1" presStyleIdx="0" presStyleCnt="5"/>
      <dgm:spPr/>
      <dgm:t>
        <a:bodyPr/>
        <a:lstStyle/>
        <a:p>
          <a:endParaRPr lang="it-IT"/>
        </a:p>
      </dgm:t>
    </dgm:pt>
    <dgm:pt modelId="{9CEBF581-B094-49A7-971F-3E5D29D13029}" type="pres">
      <dgm:prSet presAssocID="{298CBDB5-7EB3-43A0-B1EF-87F0830FAB49}" presName="node" presStyleLbl="node1" presStyleIdx="1" presStyleCnt="5" custScaleX="122589" custScaleY="12039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61F63B3-FAC0-45F4-A41C-F8708E99ED67}" type="pres">
      <dgm:prSet presAssocID="{298CBDB5-7EB3-43A0-B1EF-87F0830FAB49}" presName="dummy" presStyleCnt="0"/>
      <dgm:spPr/>
    </dgm:pt>
    <dgm:pt modelId="{7E7A972C-7E00-4172-A65D-C2B685C8DAB9}" type="pres">
      <dgm:prSet presAssocID="{1F8F2000-0A35-4732-A4F2-27BA13B82D9F}" presName="sibTrans" presStyleLbl="sibTrans2D1" presStyleIdx="1" presStyleCnt="5"/>
      <dgm:spPr/>
      <dgm:t>
        <a:bodyPr/>
        <a:lstStyle/>
        <a:p>
          <a:endParaRPr lang="it-IT"/>
        </a:p>
      </dgm:t>
    </dgm:pt>
    <dgm:pt modelId="{66A3E16E-7C06-4406-AE32-273F90A650C3}" type="pres">
      <dgm:prSet presAssocID="{766445F9-0FB3-4F49-85B2-81FBCA74B5BE}" presName="node" presStyleLbl="node1" presStyleIdx="2" presStyleCnt="5" custScaleX="125478" custRadScaleRad="103941" custRadScaleInc="53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B03FF8-1A98-4B0D-88AF-DF8D61889F93}" type="pres">
      <dgm:prSet presAssocID="{766445F9-0FB3-4F49-85B2-81FBCA74B5BE}" presName="dummy" presStyleCnt="0"/>
      <dgm:spPr/>
    </dgm:pt>
    <dgm:pt modelId="{A1D6AD9E-2605-4570-A860-A60E5B2D826E}" type="pres">
      <dgm:prSet presAssocID="{79B5773F-6629-4B78-ABE9-A9A3060FB9C7}" presName="sibTrans" presStyleLbl="sibTrans2D1" presStyleIdx="2" presStyleCnt="5"/>
      <dgm:spPr/>
      <dgm:t>
        <a:bodyPr/>
        <a:lstStyle/>
        <a:p>
          <a:endParaRPr lang="it-IT"/>
        </a:p>
      </dgm:t>
    </dgm:pt>
    <dgm:pt modelId="{11EB967D-7889-40D0-8F8F-A01E2AAB7805}" type="pres">
      <dgm:prSet presAssocID="{30458011-9FB7-427E-B39B-A5493C71ED0D}" presName="node" presStyleLbl="node1" presStyleIdx="3" presStyleCnt="5" custScaleX="1361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D97998-1BCC-4E99-B8AB-CACA55905F85}" type="pres">
      <dgm:prSet presAssocID="{30458011-9FB7-427E-B39B-A5493C71ED0D}" presName="dummy" presStyleCnt="0"/>
      <dgm:spPr/>
    </dgm:pt>
    <dgm:pt modelId="{B5C1C73B-2148-47BB-B39B-0B77AD28113D}" type="pres">
      <dgm:prSet presAssocID="{9427EC63-B45C-42CE-A271-A0A8CD4287D3}" presName="sibTrans" presStyleLbl="sibTrans2D1" presStyleIdx="3" presStyleCnt="5"/>
      <dgm:spPr/>
      <dgm:t>
        <a:bodyPr/>
        <a:lstStyle/>
        <a:p>
          <a:endParaRPr lang="it-IT"/>
        </a:p>
      </dgm:t>
    </dgm:pt>
    <dgm:pt modelId="{C448ED74-218D-424A-B550-F06EBCB488DB}" type="pres">
      <dgm:prSet presAssocID="{687EFABF-A678-4EC3-A6C2-32CAB79D4D9A}" presName="node" presStyleLbl="node1" presStyleIdx="4" presStyleCnt="5" custScaleX="1274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C020AA-0EE4-4A93-B142-BA1D143A918C}" type="pres">
      <dgm:prSet presAssocID="{687EFABF-A678-4EC3-A6C2-32CAB79D4D9A}" presName="dummy" presStyleCnt="0"/>
      <dgm:spPr/>
    </dgm:pt>
    <dgm:pt modelId="{ADEAEF69-063D-4C01-BB87-8C977276DB02}" type="pres">
      <dgm:prSet presAssocID="{8A6BE6F6-42C9-4C1C-8B9E-AB575BB8A46A}" presName="sibTrans" presStyleLbl="sibTrans2D1" presStyleIdx="4" presStyleCnt="5"/>
      <dgm:spPr/>
      <dgm:t>
        <a:bodyPr/>
        <a:lstStyle/>
        <a:p>
          <a:endParaRPr lang="it-IT"/>
        </a:p>
      </dgm:t>
    </dgm:pt>
  </dgm:ptLst>
  <dgm:cxnLst>
    <dgm:cxn modelId="{51982384-B33E-4FD4-BAD5-BA3AB28FF0AD}" type="presOf" srcId="{79B5773F-6629-4B78-ABE9-A9A3060FB9C7}" destId="{A1D6AD9E-2605-4570-A860-A60E5B2D826E}" srcOrd="0" destOrd="0" presId="urn:microsoft.com/office/officeart/2005/8/layout/radial6"/>
    <dgm:cxn modelId="{92C25414-210B-43E5-95A0-58301A4EEC01}" type="presOf" srcId="{38ACF113-8A05-43DE-ACD8-441FFEDF47B8}" destId="{AB665299-4DDC-4843-91FE-C9FBF5C3AD60}" srcOrd="0" destOrd="0" presId="urn:microsoft.com/office/officeart/2005/8/layout/radial6"/>
    <dgm:cxn modelId="{EFF07A1E-0968-42D3-8E10-FA03073642E0}" type="presOf" srcId="{298CBDB5-7EB3-43A0-B1EF-87F0830FAB49}" destId="{9CEBF581-B094-49A7-971F-3E5D29D13029}" srcOrd="0" destOrd="0" presId="urn:microsoft.com/office/officeart/2005/8/layout/radial6"/>
    <dgm:cxn modelId="{E529FF42-E39D-435D-9C82-B53706B70F05}" srcId="{90F9D3E5-FF78-441D-9602-8A6598AA7693}" destId="{30458011-9FB7-427E-B39B-A5493C71ED0D}" srcOrd="3" destOrd="0" parTransId="{01CDF01F-3BDE-4F78-A0CC-EE8BA06C0765}" sibTransId="{9427EC63-B45C-42CE-A271-A0A8CD4287D3}"/>
    <dgm:cxn modelId="{FFC81B34-71DA-4A4B-8280-93291EFE4BE6}" type="presOf" srcId="{1F8F2000-0A35-4732-A4F2-27BA13B82D9F}" destId="{7E7A972C-7E00-4172-A65D-C2B685C8DAB9}" srcOrd="0" destOrd="0" presId="urn:microsoft.com/office/officeart/2005/8/layout/radial6"/>
    <dgm:cxn modelId="{B11850D0-094D-4F83-AE2C-CCDFFC54B15F}" type="presOf" srcId="{9427EC63-B45C-42CE-A271-A0A8CD4287D3}" destId="{B5C1C73B-2148-47BB-B39B-0B77AD28113D}" srcOrd="0" destOrd="0" presId="urn:microsoft.com/office/officeart/2005/8/layout/radial6"/>
    <dgm:cxn modelId="{0AFD20BC-4CF1-4E1B-8DDA-C33A186A9082}" srcId="{90F9D3E5-FF78-441D-9602-8A6598AA7693}" destId="{298CBDB5-7EB3-43A0-B1EF-87F0830FAB49}" srcOrd="1" destOrd="0" parTransId="{9B7CD159-5B42-46C1-9154-C956D9ECEEA6}" sibTransId="{1F8F2000-0A35-4732-A4F2-27BA13B82D9F}"/>
    <dgm:cxn modelId="{A928AA3B-ABC5-4151-BEFE-81EBC3337454}" type="presOf" srcId="{30458011-9FB7-427E-B39B-A5493C71ED0D}" destId="{11EB967D-7889-40D0-8F8F-A01E2AAB7805}" srcOrd="0" destOrd="0" presId="urn:microsoft.com/office/officeart/2005/8/layout/radial6"/>
    <dgm:cxn modelId="{E3ECD111-226F-4015-826A-3B25E745FA09}" type="presOf" srcId="{67C0F83D-9BC1-4E86-ABDC-F74FB9F8546A}" destId="{DCF8A8F0-96BB-4DEE-814F-AEBFD7266FC7}" srcOrd="0" destOrd="0" presId="urn:microsoft.com/office/officeart/2005/8/layout/radial6"/>
    <dgm:cxn modelId="{D0868650-395F-4E53-A471-F82FEC9277A9}" srcId="{67C0F83D-9BC1-4E86-ABDC-F74FB9F8546A}" destId="{90F9D3E5-FF78-441D-9602-8A6598AA7693}" srcOrd="0" destOrd="0" parTransId="{4F3C2A34-385D-454C-BC0C-D05C03D0CF92}" sibTransId="{A62C40BC-F2EE-4333-A9A0-2A7607651C30}"/>
    <dgm:cxn modelId="{53B6861F-C7F4-41D2-8BA7-6E333E0118AC}" type="presOf" srcId="{E2ABC6E4-5B2B-405E-9E50-0C772C4655CB}" destId="{2DC00F3D-D9EA-42A3-A239-01B1CD57CF89}" srcOrd="0" destOrd="0" presId="urn:microsoft.com/office/officeart/2005/8/layout/radial6"/>
    <dgm:cxn modelId="{A3DAD350-5DD1-474F-BA30-6E48C39B423B}" srcId="{90F9D3E5-FF78-441D-9602-8A6598AA7693}" destId="{687EFABF-A678-4EC3-A6C2-32CAB79D4D9A}" srcOrd="4" destOrd="0" parTransId="{FC01FA31-0F75-43B3-832E-2379A99B0B82}" sibTransId="{8A6BE6F6-42C9-4C1C-8B9E-AB575BB8A46A}"/>
    <dgm:cxn modelId="{A4510E74-5973-424F-891C-4483BDEBCF0C}" type="presOf" srcId="{8A6BE6F6-42C9-4C1C-8B9E-AB575BB8A46A}" destId="{ADEAEF69-063D-4C01-BB87-8C977276DB02}" srcOrd="0" destOrd="0" presId="urn:microsoft.com/office/officeart/2005/8/layout/radial6"/>
    <dgm:cxn modelId="{EECF91EA-B322-4DC5-9528-B9A7D4FEB938}" type="presOf" srcId="{766445F9-0FB3-4F49-85B2-81FBCA74B5BE}" destId="{66A3E16E-7C06-4406-AE32-273F90A650C3}" srcOrd="0" destOrd="0" presId="urn:microsoft.com/office/officeart/2005/8/layout/radial6"/>
    <dgm:cxn modelId="{3B08413D-8B49-4B8A-BD6E-E5D1DA8DD6D8}" type="presOf" srcId="{90F9D3E5-FF78-441D-9602-8A6598AA7693}" destId="{1D2AAC58-4DE8-40C5-A90D-96354609B5EB}" srcOrd="0" destOrd="0" presId="urn:microsoft.com/office/officeart/2005/8/layout/radial6"/>
    <dgm:cxn modelId="{3A9A4788-2A11-4AF0-BA3E-1AED9517A379}" srcId="{90F9D3E5-FF78-441D-9602-8A6598AA7693}" destId="{766445F9-0FB3-4F49-85B2-81FBCA74B5BE}" srcOrd="2" destOrd="0" parTransId="{7B0408F7-BCD5-4BE5-AD32-2330DEC2CD0F}" sibTransId="{79B5773F-6629-4B78-ABE9-A9A3060FB9C7}"/>
    <dgm:cxn modelId="{2FE2CB23-C120-4C79-8C77-D97480BA5AF7}" srcId="{90F9D3E5-FF78-441D-9602-8A6598AA7693}" destId="{E2ABC6E4-5B2B-405E-9E50-0C772C4655CB}" srcOrd="0" destOrd="0" parTransId="{034057A0-D2F1-4B0A-90A5-BAED30BAC4A2}" sibTransId="{38ACF113-8A05-43DE-ACD8-441FFEDF47B8}"/>
    <dgm:cxn modelId="{6CDA39AB-C1AF-4782-B50E-96EA6E9E76C7}" type="presOf" srcId="{687EFABF-A678-4EC3-A6C2-32CAB79D4D9A}" destId="{C448ED74-218D-424A-B550-F06EBCB488DB}" srcOrd="0" destOrd="0" presId="urn:microsoft.com/office/officeart/2005/8/layout/radial6"/>
    <dgm:cxn modelId="{291A017D-8628-4B50-9811-FEB0395E58B9}" type="presParOf" srcId="{DCF8A8F0-96BB-4DEE-814F-AEBFD7266FC7}" destId="{1D2AAC58-4DE8-40C5-A90D-96354609B5EB}" srcOrd="0" destOrd="0" presId="urn:microsoft.com/office/officeart/2005/8/layout/radial6"/>
    <dgm:cxn modelId="{B2CD3299-8B16-47C3-A089-4A0571859A02}" type="presParOf" srcId="{DCF8A8F0-96BB-4DEE-814F-AEBFD7266FC7}" destId="{2DC00F3D-D9EA-42A3-A239-01B1CD57CF89}" srcOrd="1" destOrd="0" presId="urn:microsoft.com/office/officeart/2005/8/layout/radial6"/>
    <dgm:cxn modelId="{2650F82D-80F3-410B-9D9D-86686E70FD8A}" type="presParOf" srcId="{DCF8A8F0-96BB-4DEE-814F-AEBFD7266FC7}" destId="{0F32C29E-9A30-4060-BB0A-294E6F2A9E46}" srcOrd="2" destOrd="0" presId="urn:microsoft.com/office/officeart/2005/8/layout/radial6"/>
    <dgm:cxn modelId="{2EFE42BE-9840-4D4E-B4F2-0769FB841F75}" type="presParOf" srcId="{DCF8A8F0-96BB-4DEE-814F-AEBFD7266FC7}" destId="{AB665299-4DDC-4843-91FE-C9FBF5C3AD60}" srcOrd="3" destOrd="0" presId="urn:microsoft.com/office/officeart/2005/8/layout/radial6"/>
    <dgm:cxn modelId="{5A5542E4-4E41-4B2B-9DED-B8CC0E044660}" type="presParOf" srcId="{DCF8A8F0-96BB-4DEE-814F-AEBFD7266FC7}" destId="{9CEBF581-B094-49A7-971F-3E5D29D13029}" srcOrd="4" destOrd="0" presId="urn:microsoft.com/office/officeart/2005/8/layout/radial6"/>
    <dgm:cxn modelId="{0C277EB2-0768-4FD8-BC8E-DC8FBF33BA2C}" type="presParOf" srcId="{DCF8A8F0-96BB-4DEE-814F-AEBFD7266FC7}" destId="{B61F63B3-FAC0-45F4-A41C-F8708E99ED67}" srcOrd="5" destOrd="0" presId="urn:microsoft.com/office/officeart/2005/8/layout/radial6"/>
    <dgm:cxn modelId="{FA7B8BFC-139C-44B1-BE04-FF5A91406741}" type="presParOf" srcId="{DCF8A8F0-96BB-4DEE-814F-AEBFD7266FC7}" destId="{7E7A972C-7E00-4172-A65D-C2B685C8DAB9}" srcOrd="6" destOrd="0" presId="urn:microsoft.com/office/officeart/2005/8/layout/radial6"/>
    <dgm:cxn modelId="{DB7D4F23-86C1-4E6A-B001-7778FCDAB909}" type="presParOf" srcId="{DCF8A8F0-96BB-4DEE-814F-AEBFD7266FC7}" destId="{66A3E16E-7C06-4406-AE32-273F90A650C3}" srcOrd="7" destOrd="0" presId="urn:microsoft.com/office/officeart/2005/8/layout/radial6"/>
    <dgm:cxn modelId="{2E7AD665-6A3E-4E7F-92F3-8E059A294ADC}" type="presParOf" srcId="{DCF8A8F0-96BB-4DEE-814F-AEBFD7266FC7}" destId="{92B03FF8-1A98-4B0D-88AF-DF8D61889F93}" srcOrd="8" destOrd="0" presId="urn:microsoft.com/office/officeart/2005/8/layout/radial6"/>
    <dgm:cxn modelId="{56C22DAA-166A-4A74-B686-B675500F578F}" type="presParOf" srcId="{DCF8A8F0-96BB-4DEE-814F-AEBFD7266FC7}" destId="{A1D6AD9E-2605-4570-A860-A60E5B2D826E}" srcOrd="9" destOrd="0" presId="urn:microsoft.com/office/officeart/2005/8/layout/radial6"/>
    <dgm:cxn modelId="{7862AE4F-297D-4A62-9587-DD260FF45BF3}" type="presParOf" srcId="{DCF8A8F0-96BB-4DEE-814F-AEBFD7266FC7}" destId="{11EB967D-7889-40D0-8F8F-A01E2AAB7805}" srcOrd="10" destOrd="0" presId="urn:microsoft.com/office/officeart/2005/8/layout/radial6"/>
    <dgm:cxn modelId="{30A72C34-00EC-4E13-8DB6-373DA8645C50}" type="presParOf" srcId="{DCF8A8F0-96BB-4DEE-814F-AEBFD7266FC7}" destId="{BED97998-1BCC-4E99-B8AB-CACA55905F85}" srcOrd="11" destOrd="0" presId="urn:microsoft.com/office/officeart/2005/8/layout/radial6"/>
    <dgm:cxn modelId="{64054F43-49D4-43B0-ABC7-7A85950F1BB5}" type="presParOf" srcId="{DCF8A8F0-96BB-4DEE-814F-AEBFD7266FC7}" destId="{B5C1C73B-2148-47BB-B39B-0B77AD28113D}" srcOrd="12" destOrd="0" presId="urn:microsoft.com/office/officeart/2005/8/layout/radial6"/>
    <dgm:cxn modelId="{444C2532-8031-4476-9F7D-D0209FF01DA7}" type="presParOf" srcId="{DCF8A8F0-96BB-4DEE-814F-AEBFD7266FC7}" destId="{C448ED74-218D-424A-B550-F06EBCB488DB}" srcOrd="13" destOrd="0" presId="urn:microsoft.com/office/officeart/2005/8/layout/radial6"/>
    <dgm:cxn modelId="{B7D0FDB4-CC23-4D6B-815E-85C796FBEDB4}" type="presParOf" srcId="{DCF8A8F0-96BB-4DEE-814F-AEBFD7266FC7}" destId="{A4C020AA-0EE4-4A93-B142-BA1D143A918C}" srcOrd="14" destOrd="0" presId="urn:microsoft.com/office/officeart/2005/8/layout/radial6"/>
    <dgm:cxn modelId="{F534BCB8-119E-4CB5-B8D8-AD7AF55E17C7}" type="presParOf" srcId="{DCF8A8F0-96BB-4DEE-814F-AEBFD7266FC7}" destId="{ADEAEF69-063D-4C01-BB87-8C977276DB02}" srcOrd="15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5654F-B5CA-47FE-8655-DF50CB687488}" type="datetimeFigureOut">
              <a:rPr lang="it-IT" smtClean="0"/>
              <a:pPr/>
              <a:t>13/04/2017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31A79-B6F8-4335-BDB9-33DEADDF94A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D6EAA-1D53-4D86-B664-D053D6AED0F7}" type="datetimeFigureOut">
              <a:rPr lang="it-IT" smtClean="0"/>
              <a:pPr/>
              <a:t>13/04/2017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37FAF-A380-4ED7-8818-82E66B9D924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7FAF-A380-4ED7-8818-82E66B9D924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7FAF-A380-4ED7-8818-82E66B9D924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7FAF-A380-4ED7-8818-82E66B9D924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7FAF-A380-4ED7-8818-82E66B9D924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37FAF-A380-4ED7-8818-82E66B9D924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pPr/>
              <a:t>Thursday, April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pPr/>
              <a:t>Thursday, April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42844" y="142852"/>
            <a:ext cx="5757874" cy="646331"/>
          </a:xfrm>
          <a:prstGeom prst="rect">
            <a:avLst/>
          </a:prstGeom>
          <a:solidFill>
            <a:srgbClr val="FFFFCC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Cambria" pitchFamily="18" charset="0"/>
              </a:rPr>
              <a:t>Progetto </a:t>
            </a:r>
            <a:r>
              <a:rPr lang="it-IT" b="1" dirty="0" smtClean="0">
                <a:latin typeface="Cambria" pitchFamily="18" charset="0"/>
              </a:rPr>
              <a:t>SAFETY NETS  </a:t>
            </a:r>
          </a:p>
          <a:p>
            <a:pPr algn="ctr">
              <a:defRPr/>
            </a:pPr>
            <a:r>
              <a:rPr lang="it-IT" dirty="0" smtClean="0">
                <a:latin typeface="Cambria" pitchFamily="18" charset="0"/>
              </a:rPr>
              <a:t>Reti scolastiche a contrasto del bullismo e </a:t>
            </a:r>
            <a:r>
              <a:rPr lang="it-IT" dirty="0" err="1" smtClean="0">
                <a:latin typeface="Cambria" pitchFamily="18" charset="0"/>
              </a:rPr>
              <a:t>cyberbullismo</a:t>
            </a:r>
            <a:endParaRPr lang="it-IT" b="1" dirty="0">
              <a:latin typeface="Cambria" pitchFamily="18" charset="0"/>
            </a:endParaRPr>
          </a:p>
        </p:txBody>
      </p:sp>
      <p:pic>
        <p:nvPicPr>
          <p:cNvPr id="15" name="Picture 2" descr="C:\Users\Utente\Desktop\safety nets\itisedusat-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0"/>
            <a:ext cx="852473" cy="7810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0"/>
            <a:ext cx="90963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3" descr="C:\Users\Utente\Desktop\safety nets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62" y="0"/>
            <a:ext cx="928686" cy="857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447800" y="990600"/>
            <a:ext cx="6481786" cy="461665"/>
          </a:xfrm>
          <a:prstGeom prst="rect">
            <a:avLst/>
          </a:prstGeom>
          <a:ln>
            <a:headEnd/>
            <a:tailEnd/>
          </a:ln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it-IT" altLang="it-IT" sz="2400" dirty="0">
                <a:solidFill>
                  <a:schemeClr val="bg1"/>
                </a:solidFill>
                <a:latin typeface="Cambria" pitchFamily="18" charset="0"/>
              </a:rPr>
              <a:t>La 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costruzione della procedura antibullismo </a:t>
            </a:r>
            <a:r>
              <a:rPr lang="it-IT" altLang="it-IT" sz="2400" dirty="0" smtClean="0">
                <a:latin typeface="Cambria" pitchFamily="18" charset="0"/>
              </a:rPr>
              <a:t>.</a:t>
            </a:r>
            <a:endParaRPr lang="it-IT" altLang="it-IT" sz="2400" dirty="0">
              <a:latin typeface="Cambria" pitchFamily="18" charset="0"/>
            </a:endParaRPr>
          </a:p>
        </p:txBody>
      </p:sp>
      <p:graphicFrame>
        <p:nvGraphicFramePr>
          <p:cNvPr id="18" name="Diagramma 17"/>
          <p:cNvGraphicFramePr/>
          <p:nvPr/>
        </p:nvGraphicFramePr>
        <p:xfrm>
          <a:off x="1500166" y="17144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015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42844" y="142852"/>
            <a:ext cx="5757874" cy="646331"/>
          </a:xfrm>
          <a:prstGeom prst="rect">
            <a:avLst/>
          </a:prstGeom>
          <a:solidFill>
            <a:srgbClr val="FFFFCC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Cambria" pitchFamily="18" charset="0"/>
              </a:rPr>
              <a:t>Progetto </a:t>
            </a:r>
            <a:r>
              <a:rPr lang="it-IT" b="1" dirty="0" smtClean="0">
                <a:latin typeface="Cambria" pitchFamily="18" charset="0"/>
              </a:rPr>
              <a:t>SAFETY NETS  </a:t>
            </a:r>
          </a:p>
          <a:p>
            <a:pPr algn="ctr">
              <a:defRPr/>
            </a:pPr>
            <a:r>
              <a:rPr lang="it-IT" dirty="0" smtClean="0">
                <a:latin typeface="Cambria" pitchFamily="18" charset="0"/>
              </a:rPr>
              <a:t>Reti scolastiche a contrasto del bullismo e </a:t>
            </a:r>
            <a:r>
              <a:rPr lang="it-IT" dirty="0" err="1" smtClean="0">
                <a:latin typeface="Cambria" pitchFamily="18" charset="0"/>
              </a:rPr>
              <a:t>cyberbullismo</a:t>
            </a:r>
            <a:endParaRPr lang="it-IT" b="1" dirty="0">
              <a:latin typeface="Cambria" pitchFamily="18" charset="0"/>
            </a:endParaRPr>
          </a:p>
        </p:txBody>
      </p:sp>
      <p:pic>
        <p:nvPicPr>
          <p:cNvPr id="15" name="Picture 2" descr="C:\Users\Utente\Desktop\safety nets\itisedusat-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0"/>
            <a:ext cx="852473" cy="7810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0"/>
            <a:ext cx="90963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3" descr="C:\Users\Utente\Desktop\safety nets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62" y="0"/>
            <a:ext cx="928686" cy="857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428728" y="857232"/>
            <a:ext cx="6481786" cy="461665"/>
          </a:xfrm>
          <a:prstGeom prst="rect">
            <a:avLst/>
          </a:prstGeom>
          <a:ln>
            <a:headEnd/>
            <a:tailEnd/>
          </a:ln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Check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list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: la </a:t>
            </a:r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ns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 scuola produce bullismo?...</a:t>
            </a:r>
            <a:r>
              <a:rPr lang="it-IT" altLang="it-IT" sz="2400" dirty="0" smtClean="0">
                <a:latin typeface="Cambria" pitchFamily="18" charset="0"/>
              </a:rPr>
              <a:t>.</a:t>
            </a:r>
            <a:endParaRPr lang="it-IT" altLang="it-IT" sz="2400" dirty="0">
              <a:latin typeface="Cambria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57158" y="1500174"/>
            <a:ext cx="8643998" cy="4832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chemeClr val="bg1"/>
                </a:solidFill>
                <a:latin typeface="Cambria" pitchFamily="18" charset="0"/>
              </a:rPr>
              <a:t>Organizzazione dello spazio e del tempo: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Lo spazio della scuola è anonimo o contribuisce a creare senso di appartenenza all’istituto?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Ci sono spazi e momenti della giornata in cui i ragazzi sono lasciati soli?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ambria" pitchFamily="18" charset="0"/>
              </a:rPr>
              <a:t>La popolazione studentesca, le famiglie: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Qual è in generale il livello di motivazione allo studio dei ragazzi?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Ci sono grosse differenze di età tra i ragazzi di una stessa classe?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Le famiglie dei ragazzi tendono a seguire il percorso scolastico dei figlio o allontanarsene?</a:t>
            </a:r>
          </a:p>
          <a:p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Nelle situazioni difficili il dialogo docente-genitori è improntato alla collaborazione o all’accusa reciproca?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ambria" pitchFamily="18" charset="0"/>
              </a:rPr>
              <a:t>Il corpo docente: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Qual è in generale il livello di motivazione al lavoro degli insegnanti?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Qual è il tasso di turn-over degli insegnanti?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Tra gli insegnanti è stato promosso un livello di formazione diffusa in ambito psico-pedagogico o tutto viene lasciato all’iniziativa del singolo docente?</a:t>
            </a:r>
          </a:p>
          <a:p>
            <a:pPr algn="just"/>
            <a:r>
              <a:rPr lang="it-IT" sz="1400" b="1" dirty="0" smtClean="0">
                <a:solidFill>
                  <a:schemeClr val="bg1"/>
                </a:solidFill>
                <a:latin typeface="Cambria" pitchFamily="18" charset="0"/>
              </a:rPr>
              <a:t>L’assunzione del compito educativo: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Il clima generale della scuola invita soprattutto alla competizione o alla cooperazione?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Nell’organizzazione dei tempi didattici sono previsti momenti dedicati al confronto tra ragazzi e tra ragazzi e adulti per conoscersi meglio e/o affrontare alcuni problemi?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L’organizzazione dei tempi di lavoro dei docenti offre loro la possibilità di discutere assieme e in modo approfondito di un problema di relazione all’interno della classe verificandoli poi nel tempo?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Nella scuola chi è in difficoltà (ragazzi o adulti) ha la possibilità di confrontarsi con una persona in grado di ascoltare e aiutare?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Qual è il livello di coesione educativa all’interno dei consigli di classe?</a:t>
            </a:r>
          </a:p>
        </p:txBody>
      </p:sp>
    </p:spTree>
    <p:extLst>
      <p:ext uri="{BB962C8B-B14F-4D97-AF65-F5344CB8AC3E}">
        <p14:creationId xmlns:p14="http://schemas.microsoft.com/office/powerpoint/2010/main" xmlns="" val="1015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42844" y="142852"/>
            <a:ext cx="5757874" cy="646331"/>
          </a:xfrm>
          <a:prstGeom prst="rect">
            <a:avLst/>
          </a:prstGeom>
          <a:solidFill>
            <a:srgbClr val="FFFFCC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Cambria" pitchFamily="18" charset="0"/>
              </a:rPr>
              <a:t>Progetto </a:t>
            </a:r>
            <a:r>
              <a:rPr lang="it-IT" b="1" dirty="0" smtClean="0">
                <a:latin typeface="Cambria" pitchFamily="18" charset="0"/>
              </a:rPr>
              <a:t>SAFETY NETS  </a:t>
            </a:r>
          </a:p>
          <a:p>
            <a:pPr algn="ctr">
              <a:defRPr/>
            </a:pPr>
            <a:r>
              <a:rPr lang="it-IT" dirty="0" smtClean="0">
                <a:latin typeface="Cambria" pitchFamily="18" charset="0"/>
              </a:rPr>
              <a:t>Reti scolastiche a contrasto del bullismo e </a:t>
            </a:r>
            <a:r>
              <a:rPr lang="it-IT" dirty="0" err="1" smtClean="0">
                <a:latin typeface="Cambria" pitchFamily="18" charset="0"/>
              </a:rPr>
              <a:t>cyberbullismo</a:t>
            </a:r>
            <a:endParaRPr lang="it-IT" b="1" dirty="0">
              <a:latin typeface="Cambria" pitchFamily="18" charset="0"/>
            </a:endParaRPr>
          </a:p>
        </p:txBody>
      </p:sp>
      <p:pic>
        <p:nvPicPr>
          <p:cNvPr id="15" name="Picture 2" descr="C:\Users\Utente\Desktop\safety nets\itisedusat-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0"/>
            <a:ext cx="852473" cy="7810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0"/>
            <a:ext cx="90963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3" descr="C:\Users\Utente\Desktop\safety nets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62" y="0"/>
            <a:ext cx="928686" cy="857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428728" y="857232"/>
            <a:ext cx="6481786" cy="461665"/>
          </a:xfrm>
          <a:prstGeom prst="rect">
            <a:avLst/>
          </a:prstGeom>
          <a:ln>
            <a:headEnd/>
            <a:tailEnd/>
          </a:ln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Check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list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: la </a:t>
            </a:r>
            <a:r>
              <a:rPr lang="it-IT" altLang="it-IT" sz="2400" dirty="0" err="1" smtClean="0">
                <a:solidFill>
                  <a:schemeClr val="bg1"/>
                </a:solidFill>
                <a:latin typeface="Cambria" pitchFamily="18" charset="0"/>
              </a:rPr>
              <a:t>ns</a:t>
            </a:r>
            <a:r>
              <a:rPr lang="it-IT" altLang="it-IT" sz="2400" dirty="0" smtClean="0">
                <a:solidFill>
                  <a:schemeClr val="bg1"/>
                </a:solidFill>
                <a:latin typeface="Cambria" pitchFamily="18" charset="0"/>
              </a:rPr>
              <a:t> scuola produce bullismo?...</a:t>
            </a:r>
            <a:r>
              <a:rPr lang="it-IT" altLang="it-IT" sz="2400" dirty="0" smtClean="0">
                <a:latin typeface="Cambria" pitchFamily="18" charset="0"/>
              </a:rPr>
              <a:t>.</a:t>
            </a:r>
            <a:endParaRPr lang="it-IT" altLang="it-IT" sz="2400" dirty="0">
              <a:latin typeface="Cambria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00002" y="1571612"/>
            <a:ext cx="8072526" cy="37548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Quando un docente è in difficoltà con una classe gli altri tengono ad escludersi dal problema o accettano delle alleanze con il collega o con i ragazzi?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Quale atteggiamento mostra la scuola (dirigenti, insegnanti, studenti) di fronte al conflitto? 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In che modo vengono trattate le differenze culturali, di provenienza, estetiche e di orientamento sessuale?Vengono espresse o nascoste?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Gli adulti nella scuola reagiscono di fronte alle prepotenze che avvengono tra gli studenti o spesso fanno finta di non vedere, perché poco interessati o perché non sanno come comportarsi?</a:t>
            </a:r>
          </a:p>
          <a:p>
            <a:pPr algn="just"/>
            <a:r>
              <a:rPr lang="it-IT" sz="1400" b="1" dirty="0" smtClean="0">
                <a:solidFill>
                  <a:schemeClr val="bg1"/>
                </a:solidFill>
                <a:latin typeface="Cambria" pitchFamily="18" charset="0"/>
              </a:rPr>
              <a:t>Le regole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Ragazzi e adulti conoscono il regolamento della scuola’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In che modo si cerca la condivisione e l’introiezione delle regole da parte di ragazzi e adulti?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Ci sono norme che vengono fatte osservare dagli insegnanti allo stesso modo, oppure ognuno segue una propria condotta?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Ci sono regole scolastiche che vengono spesso disattese? Come si comporta la scuola in questo caso?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Le sanzioni sono solo minacce o effettivamente attuate?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Vengono adottate sanzioni </a:t>
            </a:r>
            <a:r>
              <a:rPr lang="it-IT" sz="1400" dirty="0" err="1" smtClean="0">
                <a:solidFill>
                  <a:schemeClr val="bg1"/>
                </a:solidFill>
                <a:latin typeface="Cambria" pitchFamily="18" charset="0"/>
              </a:rPr>
              <a:t>riparative</a:t>
            </a:r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</a:p>
          <a:p>
            <a:pPr algn="just"/>
            <a:r>
              <a:rPr lang="it-IT" sz="1400" dirty="0" smtClean="0">
                <a:solidFill>
                  <a:schemeClr val="bg1"/>
                </a:solidFill>
                <a:latin typeface="Cambria" pitchFamily="18" charset="0"/>
              </a:rPr>
              <a:t>Le regole formali della scuola e quelle informali che si costruiscono nell’interazione faccia a faccia tendono a coincidere o sono sistemi autonomi?</a:t>
            </a:r>
          </a:p>
        </p:txBody>
      </p:sp>
    </p:spTree>
    <p:extLst>
      <p:ext uri="{BB962C8B-B14F-4D97-AF65-F5344CB8AC3E}">
        <p14:creationId xmlns:p14="http://schemas.microsoft.com/office/powerpoint/2010/main" xmlns="" val="1015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42844" y="142852"/>
            <a:ext cx="5757874" cy="646331"/>
          </a:xfrm>
          <a:prstGeom prst="rect">
            <a:avLst/>
          </a:prstGeom>
          <a:solidFill>
            <a:srgbClr val="FFFFCC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Cambria" pitchFamily="18" charset="0"/>
              </a:rPr>
              <a:t>Progetto </a:t>
            </a:r>
            <a:r>
              <a:rPr lang="it-IT" b="1" dirty="0" smtClean="0">
                <a:latin typeface="Cambria" pitchFamily="18" charset="0"/>
              </a:rPr>
              <a:t>SAFETY NETS  </a:t>
            </a:r>
          </a:p>
          <a:p>
            <a:pPr algn="ctr">
              <a:defRPr/>
            </a:pPr>
            <a:r>
              <a:rPr lang="it-IT" dirty="0" smtClean="0">
                <a:latin typeface="Cambria" pitchFamily="18" charset="0"/>
              </a:rPr>
              <a:t>Reti scolastiche a contrasto del bullismo e </a:t>
            </a:r>
            <a:r>
              <a:rPr lang="it-IT" dirty="0" err="1" smtClean="0">
                <a:latin typeface="Cambria" pitchFamily="18" charset="0"/>
              </a:rPr>
              <a:t>cyberbullismo</a:t>
            </a:r>
            <a:endParaRPr lang="it-IT" b="1" dirty="0">
              <a:latin typeface="Cambria" pitchFamily="18" charset="0"/>
            </a:endParaRPr>
          </a:p>
        </p:txBody>
      </p:sp>
      <p:pic>
        <p:nvPicPr>
          <p:cNvPr id="15" name="Picture 2" descr="C:\Users\Utente\Desktop\safety nets\itisedusat-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0"/>
            <a:ext cx="852473" cy="7810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0"/>
            <a:ext cx="90963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3" descr="C:\Users\Utente\Desktop\safety nets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62" y="0"/>
            <a:ext cx="928686" cy="857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CasellaDiTesto 10"/>
          <p:cNvSpPr txBox="1"/>
          <p:nvPr/>
        </p:nvSpPr>
        <p:spPr>
          <a:xfrm>
            <a:off x="1428728" y="1071546"/>
            <a:ext cx="4929222" cy="369332"/>
          </a:xfrm>
          <a:prstGeom prst="rect">
            <a:avLst/>
          </a:prstGeom>
          <a:solidFill>
            <a:schemeClr val="tx2">
              <a:lumMod val="90000"/>
            </a:schemeClr>
          </a:solidFill>
          <a:scene3d>
            <a:camera prst="perspectiveLef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UNA POLITICA SCOLASTICA INTEGRATA</a:t>
            </a:r>
            <a:endParaRPr lang="it-IT" dirty="0">
              <a:solidFill>
                <a:schemeClr val="bg1"/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428596" y="1643050"/>
          <a:ext cx="8072495" cy="457203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43074"/>
                <a:gridCol w="1585924"/>
                <a:gridCol w="1614499"/>
                <a:gridCol w="1614499"/>
                <a:gridCol w="1614499"/>
              </a:tblGrid>
              <a:tr h="816721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itchFamily="18" charset="0"/>
                        </a:rPr>
                        <a:t>FASE</a:t>
                      </a:r>
                      <a:endParaRPr lang="it-IT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itchFamily="18" charset="0"/>
                        </a:rPr>
                        <a:t>CONTENUTI</a:t>
                      </a:r>
                      <a:endParaRPr lang="it-IT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itchFamily="18" charset="0"/>
                        </a:rPr>
                        <a:t>METODOLOGIA</a:t>
                      </a:r>
                      <a:r>
                        <a:rPr lang="it-IT" sz="1400" baseline="0" dirty="0" smtClean="0">
                          <a:latin typeface="Cambria" pitchFamily="18" charset="0"/>
                        </a:rPr>
                        <a:t> E STRUMENTI</a:t>
                      </a:r>
                      <a:endParaRPr lang="it-IT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itchFamily="18" charset="0"/>
                        </a:rPr>
                        <a:t>ATTORI COINVOLTI</a:t>
                      </a:r>
                      <a:endParaRPr lang="it-IT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 pitchFamily="18" charset="0"/>
                        </a:rPr>
                        <a:t>TEMPI</a:t>
                      </a:r>
                      <a:endParaRPr lang="it-IT" sz="1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20635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Cambria" pitchFamily="18" charset="0"/>
                        </a:rPr>
                        <a:t>CONOSCENZA DEL FENOMENO</a:t>
                      </a:r>
                      <a:endParaRPr lang="it-IT" sz="12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84516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Cambria" pitchFamily="18" charset="0"/>
                        </a:rPr>
                        <a:t>SENSIBILIZZAZIONE</a:t>
                      </a:r>
                      <a:endParaRPr lang="it-IT" sz="12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20635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Cambria" pitchFamily="18" charset="0"/>
                        </a:rPr>
                        <a:t>PROGETTAZIONE PARTECIPATA</a:t>
                      </a:r>
                      <a:endParaRPr lang="it-IT" sz="12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008890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Cambria" pitchFamily="18" charset="0"/>
                        </a:rPr>
                        <a:t>ATTIVAZIONE</a:t>
                      </a:r>
                      <a:r>
                        <a:rPr lang="it-IT" sz="1200" b="1" baseline="0" dirty="0" smtClean="0">
                          <a:latin typeface="Cambria" pitchFamily="18" charset="0"/>
                        </a:rPr>
                        <a:t> E VALUTAZIONE IN ITINERE</a:t>
                      </a:r>
                      <a:endParaRPr lang="it-IT" sz="12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20635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Cambria" pitchFamily="18" charset="0"/>
                        </a:rPr>
                        <a:t>VALUTAZIONE FINALE</a:t>
                      </a:r>
                      <a:endParaRPr lang="it-IT" sz="12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5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Thursday, April 13, 2017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42844" y="142852"/>
            <a:ext cx="5757874" cy="646331"/>
          </a:xfrm>
          <a:prstGeom prst="rect">
            <a:avLst/>
          </a:prstGeom>
          <a:solidFill>
            <a:srgbClr val="FFFFCC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Cambria" pitchFamily="18" charset="0"/>
              </a:rPr>
              <a:t>Progetto </a:t>
            </a:r>
            <a:r>
              <a:rPr lang="it-IT" b="1" dirty="0" smtClean="0">
                <a:latin typeface="Cambria" pitchFamily="18" charset="0"/>
              </a:rPr>
              <a:t>SAFETY NETS  </a:t>
            </a:r>
          </a:p>
          <a:p>
            <a:pPr algn="ctr">
              <a:defRPr/>
            </a:pPr>
            <a:r>
              <a:rPr lang="it-IT" dirty="0" smtClean="0">
                <a:latin typeface="Cambria" pitchFamily="18" charset="0"/>
              </a:rPr>
              <a:t>Reti scolastiche a contrasto del bullismo e </a:t>
            </a:r>
            <a:r>
              <a:rPr lang="it-IT" dirty="0" err="1" smtClean="0">
                <a:latin typeface="Cambria" pitchFamily="18" charset="0"/>
              </a:rPr>
              <a:t>cyberbullismo</a:t>
            </a:r>
            <a:endParaRPr lang="it-IT" b="1" dirty="0">
              <a:latin typeface="Cambria" pitchFamily="18" charset="0"/>
            </a:endParaRPr>
          </a:p>
        </p:txBody>
      </p:sp>
      <p:pic>
        <p:nvPicPr>
          <p:cNvPr id="15" name="Picture 2" descr="C:\Users\Utente\Desktop\safety nets\itisedusat-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0"/>
            <a:ext cx="852473" cy="7810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0"/>
            <a:ext cx="90963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3" descr="C:\Users\Utente\Desktop\safety nets\downloa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62" y="0"/>
            <a:ext cx="928686" cy="857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71407" y="142852"/>
            <a:ext cx="1785950" cy="646331"/>
          </a:xfrm>
          <a:prstGeom prst="rect">
            <a:avLst/>
          </a:prstGeom>
          <a:ln>
            <a:headEnd/>
            <a:tailEnd/>
          </a:ln>
          <a:scene3d>
            <a:camera prst="obliqueTop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altLang="it-IT" sz="1200" dirty="0" smtClean="0">
                <a:solidFill>
                  <a:schemeClr val="bg1"/>
                </a:solidFill>
                <a:latin typeface="Cambria" pitchFamily="18" charset="0"/>
              </a:rPr>
              <a:t>Interpretazione della realtà e strategie di intervento</a:t>
            </a:r>
            <a:endParaRPr lang="it-IT" altLang="it-IT" sz="1200" dirty="0">
              <a:latin typeface="Cambria" pitchFamily="18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142843" y="857232"/>
          <a:ext cx="8929751" cy="58572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30016"/>
                <a:gridCol w="1977871"/>
                <a:gridCol w="1626840"/>
                <a:gridCol w="1141079"/>
                <a:gridCol w="2053945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>
                          <a:latin typeface="Cambria" pitchFamily="18" charset="0"/>
                        </a:rPr>
                        <a:t>Ipotesi di lettura degli insegnanti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>
                          <a:latin typeface="Cambria" pitchFamily="18" charset="0"/>
                        </a:rPr>
                        <a:t>Verso la vittima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it-IT" sz="1200" dirty="0" smtClean="0">
                          <a:latin typeface="Cambria" pitchFamily="18" charset="0"/>
                        </a:rPr>
                        <a:t>Strategie d’intervento adottate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>
                          <a:latin typeface="Cambria" pitchFamily="18" charset="0"/>
                        </a:rPr>
                        <a:t>Verso le famiglie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baseline="0" dirty="0" smtClean="0">
                          <a:latin typeface="Cambria" pitchFamily="18" charset="0"/>
                        </a:rPr>
                        <a:t>Verso il bullo </a:t>
                      </a:r>
                      <a:endParaRPr lang="it-IT" sz="1200" b="1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 smtClean="0">
                          <a:latin typeface="Cambria" pitchFamily="18" charset="0"/>
                        </a:rPr>
                        <a:t>Verso la classe</a:t>
                      </a:r>
                      <a:endParaRPr lang="it-IT" sz="1200" b="1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C’è bullismo perché ci sono ragazzi prepotenti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Difesa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della vittima: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sz="1200" baseline="0" dirty="0" smtClean="0">
                          <a:latin typeface="Cambria" pitchFamily="18" charset="0"/>
                        </a:rPr>
                        <a:t>Insegnare alla vittima come difendersi;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sz="1200" baseline="0" dirty="0" smtClean="0">
                          <a:latin typeface="Cambria" pitchFamily="18" charset="0"/>
                        </a:rPr>
                        <a:t>Intervenire in sua difesa;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None/>
                      </a:pPr>
                      <a:r>
                        <a:rPr lang="it-IT" sz="1200" dirty="0" smtClean="0">
                          <a:latin typeface="Cambria" pitchFamily="18" charset="0"/>
                        </a:rPr>
                        <a:t>1.Conversione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 del bullo;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it-IT" sz="1200" baseline="0" dirty="0" smtClean="0">
                          <a:latin typeface="Cambria" pitchFamily="18" charset="0"/>
                        </a:rPr>
                        <a:t>2. Neutralizzazione delle sue azioni;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it-IT" sz="1200" baseline="0" dirty="0" smtClean="0">
                          <a:latin typeface="Cambria" pitchFamily="18" charset="0"/>
                        </a:rPr>
                        <a:t>3. Punizione e stigmatizzazione.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Alleanza con la classe per depotenziare il bullo (chiedendolo di cambiare, ignorandolo,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escludendolo dal gruppo)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Convocazione famiglia del bullo in quanto corresponsabile del comportamento deviante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mbria" pitchFamily="18" charset="0"/>
                        </a:rPr>
                        <a:t>C’è bullismo perché la vittima non è adeguata</a:t>
                      </a:r>
                    </a:p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Conversione della vittima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perché diventi più simile agli altri.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Chiedergli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di attenuare le prepotenze.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Alleanza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con la classe perché aiutino la vittima a cambiare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Convocazione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della famiglia della vittima in quanto corresponsabile della sofferenza del figlio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mbria" pitchFamily="18" charset="0"/>
                        </a:rPr>
                        <a:t>C’è bullismo perché il gruppo non tollera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le differenze</a:t>
                      </a:r>
                      <a:endParaRPr lang="it-IT" sz="1200" dirty="0" smtClean="0">
                        <a:latin typeface="Cambria" pitchFamily="18" charset="0"/>
                      </a:endParaRPr>
                    </a:p>
                    <a:p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Rafforzamento dell’identità della vittima: la sua diversità non è sbagliata.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Tentare di </a:t>
                      </a:r>
                      <a:r>
                        <a:rPr lang="it-IT" sz="1200" dirty="0" err="1" smtClean="0">
                          <a:latin typeface="Cambria" pitchFamily="18" charset="0"/>
                        </a:rPr>
                        <a:t>riorientare</a:t>
                      </a:r>
                      <a:r>
                        <a:rPr lang="it-IT" sz="1200" dirty="0" smtClean="0">
                          <a:latin typeface="Cambria" pitchFamily="18" charset="0"/>
                        </a:rPr>
                        <a:t> e trasformare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in risorsa la leadership del bullo chiedendoli di guidare l’adesione del gruppo a valori diversi.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Ridurre le differenze mostrando gli aspetti comuni,</a:t>
                      </a:r>
                    </a:p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Valorizzare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le differenze;</a:t>
                      </a:r>
                    </a:p>
                    <a:p>
                      <a:r>
                        <a:rPr lang="it-IT" sz="1200" baseline="0" dirty="0" smtClean="0">
                          <a:latin typeface="Cambria" pitchFamily="18" charset="0"/>
                        </a:rPr>
                        <a:t>Far crescere la capacità del gruppo di dialogare con la diversità.</a:t>
                      </a:r>
                      <a:endParaRPr lang="it-IT" sz="12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latin typeface="Cambria" pitchFamily="18" charset="0"/>
                        </a:rPr>
                        <a:t>Condivisione del problema con tutte le famiglie perché appoggino l’azione educativa</a:t>
                      </a:r>
                      <a:r>
                        <a:rPr lang="it-IT" sz="1200" baseline="0" dirty="0" smtClean="0">
                          <a:latin typeface="Cambria" pitchFamily="18" charset="0"/>
                        </a:rPr>
                        <a:t> della scuola.</a:t>
                      </a:r>
                      <a:endParaRPr lang="it-IT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5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824</Words>
  <Application>Microsoft Office PowerPoint</Application>
  <PresentationFormat>Presentazione su schermo (4:3)</PresentationFormat>
  <Paragraphs>103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Elementare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Bullismo: scopriamo le  carte</dc:title>
  <dc:creator>pc</dc:creator>
  <cp:lastModifiedBy>Utente</cp:lastModifiedBy>
  <cp:revision>338</cp:revision>
  <dcterms:created xsi:type="dcterms:W3CDTF">2016-01-11T13:42:02Z</dcterms:created>
  <dcterms:modified xsi:type="dcterms:W3CDTF">2017-04-13T11:03:03Z</dcterms:modified>
</cp:coreProperties>
</file>